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84" r:id="rId4"/>
    <p:sldId id="297" r:id="rId5"/>
    <p:sldId id="292" r:id="rId6"/>
    <p:sldId id="293" r:id="rId7"/>
    <p:sldId id="291" r:id="rId8"/>
    <p:sldId id="294" r:id="rId9"/>
    <p:sldId id="295" r:id="rId10"/>
    <p:sldId id="303" r:id="rId11"/>
    <p:sldId id="306" r:id="rId12"/>
    <p:sldId id="311" r:id="rId13"/>
    <p:sldId id="310" r:id="rId14"/>
    <p:sldId id="312" r:id="rId15"/>
    <p:sldId id="315" r:id="rId16"/>
    <p:sldId id="316" r:id="rId17"/>
    <p:sldId id="309" r:id="rId18"/>
    <p:sldId id="307" r:id="rId19"/>
    <p:sldId id="308" r:id="rId20"/>
    <p:sldId id="314" r:id="rId21"/>
    <p:sldId id="317" r:id="rId22"/>
    <p:sldId id="288" r:id="rId23"/>
    <p:sldId id="304" r:id="rId24"/>
    <p:sldId id="31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84410" autoAdjust="0"/>
  </p:normalViewPr>
  <p:slideViewPr>
    <p:cSldViewPr snapToGrid="0">
      <p:cViewPr>
        <p:scale>
          <a:sx n="100" d="100"/>
          <a:sy n="100" d="100"/>
        </p:scale>
        <p:origin x="2214" y="420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6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4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3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80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6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99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49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82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2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7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751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1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30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8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0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9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2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52.png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1.png"/><Relationship Id="rId5" Type="http://schemas.openxmlformats.org/officeDocument/2006/relationships/image" Target="../media/image67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50.png"/><Relationship Id="rId26" Type="http://schemas.openxmlformats.org/officeDocument/2006/relationships/image" Target="../media/image430.png"/><Relationship Id="rId3" Type="http://schemas.openxmlformats.org/officeDocument/2006/relationships/image" Target="../media/image200.png"/><Relationship Id="rId21" Type="http://schemas.openxmlformats.org/officeDocument/2006/relationships/image" Target="../media/image38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0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24" Type="http://schemas.openxmlformats.org/officeDocument/2006/relationships/image" Target="../media/image41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23" Type="http://schemas.openxmlformats.org/officeDocument/2006/relationships/image" Target="../media/image400.png"/><Relationship Id="rId10" Type="http://schemas.openxmlformats.org/officeDocument/2006/relationships/image" Target="../media/image270.png"/><Relationship Id="rId19" Type="http://schemas.openxmlformats.org/officeDocument/2006/relationships/image" Target="../media/image36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Relationship Id="rId14" Type="http://schemas.openxmlformats.org/officeDocument/2006/relationships/image" Target="../media/image310.png"/><Relationship Id="rId22" Type="http://schemas.openxmlformats.org/officeDocument/2006/relationships/image" Target="../media/image390.png"/><Relationship Id="rId27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5" Type="http://schemas.openxmlformats.org/officeDocument/2006/relationships/image" Target="../media/image580.png"/><Relationship Id="rId15" Type="http://schemas.openxmlformats.org/officeDocument/2006/relationships/image" Target="../media/image6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5" Type="http://schemas.openxmlformats.org/officeDocument/2006/relationships/image" Target="../media/image580.png"/><Relationship Id="rId15" Type="http://schemas.openxmlformats.org/officeDocument/2006/relationships/image" Target="../media/image6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5" Type="http://schemas.openxmlformats.org/officeDocument/2006/relationships/image" Target="../media/image580.png"/><Relationship Id="rId15" Type="http://schemas.openxmlformats.org/officeDocument/2006/relationships/image" Target="../media/image6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4.png"/><Relationship Id="rId5" Type="http://schemas.microsoft.com/office/2007/relationships/media" Target="../media/media3.mp4"/><Relationship Id="rId10" Type="http://schemas.openxmlformats.org/officeDocument/2006/relationships/image" Target="../media/image83.png"/><Relationship Id="rId4" Type="http://schemas.openxmlformats.org/officeDocument/2006/relationships/video" Target="../media/media2.mp4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95301"/>
            <a:ext cx="7772400" cy="1502879"/>
          </a:xfrm>
        </p:spPr>
        <p:txBody>
          <a:bodyPr>
            <a:noAutofit/>
          </a:bodyPr>
          <a:lstStyle/>
          <a:p>
            <a:r>
              <a:rPr lang="en-US" altLang="ko-KR" sz="3200" b="1" dirty="0">
                <a:latin typeface="+mn-ea"/>
                <a:ea typeface="+mn-ea"/>
              </a:rPr>
              <a:t>A Reactive Online Optimization Based Whole Body </a:t>
            </a:r>
            <a:r>
              <a:rPr lang="en-US" altLang="ko-KR" sz="3200" b="1" dirty="0" smtClean="0">
                <a:latin typeface="+mn-ea"/>
                <a:ea typeface="+mn-ea"/>
              </a:rPr>
              <a:t>Control </a:t>
            </a:r>
            <a:r>
              <a:rPr lang="en-US" altLang="ko-KR" sz="3200" b="1" dirty="0">
                <a:latin typeface="+mn-ea"/>
                <a:ea typeface="+mn-ea"/>
              </a:rPr>
              <a:t>for </a:t>
            </a:r>
            <a:r>
              <a:rPr lang="en-US" altLang="ko-KR" sz="3200" b="1" dirty="0" smtClean="0">
                <a:latin typeface="+mn-ea"/>
                <a:ea typeface="+mn-ea"/>
              </a:rPr>
              <a:t>Quadruped Locomotion Over Challenging Terrain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Team 2</a:t>
            </a:r>
          </a:p>
          <a:p>
            <a:r>
              <a:rPr lang="en-US" altLang="ko-KR" sz="2000" dirty="0" smtClean="0"/>
              <a:t>20185570 - Hong </a:t>
            </a:r>
            <a:r>
              <a:rPr lang="en-US" altLang="ko-KR" sz="2000" dirty="0" err="1" smtClean="0"/>
              <a:t>Seung</a:t>
            </a:r>
            <a:r>
              <a:rPr lang="en-US" altLang="ko-KR" sz="2000" dirty="0" smtClean="0"/>
              <a:t> woo</a:t>
            </a:r>
          </a:p>
          <a:p>
            <a:r>
              <a:rPr lang="en-US" altLang="ko-KR" sz="2000" dirty="0" smtClean="0"/>
              <a:t>20183633 – Choe JongHun</a:t>
            </a:r>
            <a:endParaRPr lang="ko-KR" altLang="en-US" sz="2000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1002696"/>
            <a:ext cx="8200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4191"/>
                </a:solidFill>
                <a:latin typeface="+mj-ea"/>
                <a:ea typeface="+mj-ea"/>
              </a:rPr>
              <a:t>[CE554] Mechanical Design of Civil Robot</a:t>
            </a:r>
            <a:endParaRPr lang="ko-KR" altLang="en-US" sz="2000" b="1" dirty="0">
              <a:solidFill>
                <a:srgbClr val="004191"/>
              </a:solidFill>
              <a:latin typeface="+mj-ea"/>
              <a:ea typeface="+mj-ea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October 15,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119803" y="2988710"/>
            <a:ext cx="8067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111571" y="5711737"/>
            <a:ext cx="8067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113092" y="4353383"/>
            <a:ext cx="8067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208078" y="2726409"/>
            <a:ext cx="2898302" cy="3471952"/>
            <a:chOff x="874703" y="1608912"/>
            <a:chExt cx="3242316" cy="3884055"/>
          </a:xfrm>
        </p:grpSpPr>
        <p:sp>
          <p:nvSpPr>
            <p:cNvPr id="20" name="직사각형 19"/>
            <p:cNvSpPr/>
            <p:nvPr/>
          </p:nvSpPr>
          <p:spPr>
            <a:xfrm>
              <a:off x="2612111" y="4756526"/>
              <a:ext cx="697584" cy="3787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Plant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81144" y="4646092"/>
              <a:ext cx="2326332" cy="5904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781143" y="16089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아래쪽 화살표 22"/>
            <p:cNvSpPr/>
            <p:nvPr/>
          </p:nvSpPr>
          <p:spPr>
            <a:xfrm>
              <a:off x="2753733" y="2204195"/>
              <a:ext cx="390698" cy="91816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>
              <a:stCxn id="21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781143" y="3127502"/>
              <a:ext cx="2335876" cy="590203"/>
              <a:chOff x="1781143" y="3167012"/>
              <a:chExt cx="2335876" cy="590203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905462" y="3279816"/>
                <a:ext cx="2097626" cy="378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Low-level </a:t>
                </a:r>
                <a:r>
                  <a:rPr lang="en-US" altLang="ko-K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controller</a:t>
                </a:r>
                <a:endPara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아래쪽 화살표 26"/>
            <p:cNvSpPr/>
            <p:nvPr/>
          </p:nvSpPr>
          <p:spPr>
            <a:xfrm>
              <a:off x="2748962" y="3722848"/>
              <a:ext cx="390698" cy="91847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874703" y="189905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874703" y="3434908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874703" y="1899052"/>
              <a:ext cx="0" cy="35939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모서리가 둥근 직사각형 32"/>
          <p:cNvSpPr/>
          <p:nvPr/>
        </p:nvSpPr>
        <p:spPr>
          <a:xfrm>
            <a:off x="4913081" y="2625669"/>
            <a:ext cx="2834747" cy="7201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Outputs stable foot stepping location and trajectory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26505" y="3993288"/>
            <a:ext cx="2821324" cy="7201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Outputs optimal torque to track the trajectory using inverse dynamics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31993" y="5351641"/>
            <a:ext cx="2815834" cy="7201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Torque controlled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quadruped robot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56533" y="3668905"/>
            <a:ext cx="1547843" cy="330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Full </a:t>
            </a:r>
            <a:r>
              <a:rPr lang="en-US" altLang="ko-KR" b="1" dirty="0" smtClean="0"/>
              <a:t>Body Model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482021" y="2295524"/>
            <a:ext cx="1622355" cy="330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Simplified Model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172552" y="795259"/>
            <a:ext cx="6187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Research Goal – How we solve the problem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8341" y="1294904"/>
            <a:ext cx="764793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High-level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controller: uses a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 model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generates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dynamically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foot stepping location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reduce 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 and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disturbances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Low-level controller: uses a </a:t>
            </a:r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body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inverse dynamics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providing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motions and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endParaRPr lang="en-US" altLang="ko-KR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38322" y="3266466"/>
            <a:ext cx="1625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Ease complexity</a:t>
            </a:r>
          </a:p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Reactiveness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184203" y="4672078"/>
            <a:ext cx="1731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Highly Compliant</a:t>
            </a:r>
          </a:p>
          <a:p>
            <a:r>
              <a:rPr lang="en-US" altLang="ko-KR" sz="1600" dirty="0" smtClean="0"/>
              <a:t>- Fast and efficient</a:t>
            </a:r>
          </a:p>
          <a:p>
            <a:r>
              <a:rPr lang="en-US" altLang="ko-KR" sz="1600" dirty="0" smtClean="0"/>
              <a:t>  (real-time)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520020" y="2294760"/>
                <a:ext cx="1201162" cy="410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20" y="2294760"/>
                <a:ext cx="1201162" cy="41075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143107" y="3408497"/>
                <a:ext cx="1761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3408497"/>
                <a:ext cx="1761124" cy="391582"/>
              </a:xfrm>
              <a:prstGeom prst="rect">
                <a:avLst/>
              </a:prstGeom>
              <a:blipFill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3187041" y="4770015"/>
                <a:ext cx="6395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41" y="4770015"/>
                <a:ext cx="639534" cy="391582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3090627" y="5960172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27" y="5960172"/>
                <a:ext cx="58817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9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39334" y="1339737"/>
            <a:ext cx="8315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ZMP (Zero Moment Point): a point on the surface of the foot, where the resultant force passed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8596" y="1983368"/>
            <a:ext cx="2490091" cy="3258046"/>
            <a:chOff x="927671" y="1983368"/>
            <a:chExt cx="2490091" cy="3258046"/>
          </a:xfrm>
        </p:grpSpPr>
        <p:cxnSp>
          <p:nvCxnSpPr>
            <p:cNvPr id="256" name="직선 연결선 255"/>
            <p:cNvCxnSpPr/>
            <p:nvPr/>
          </p:nvCxnSpPr>
          <p:spPr>
            <a:xfrm>
              <a:off x="1395378" y="1983368"/>
              <a:ext cx="727045" cy="20257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이등변 삼각형 256"/>
            <p:cNvSpPr/>
            <p:nvPr/>
          </p:nvSpPr>
          <p:spPr>
            <a:xfrm>
              <a:off x="1395378" y="4009144"/>
              <a:ext cx="1454089" cy="30403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927671" y="4336893"/>
              <a:ext cx="2374329" cy="405392"/>
              <a:chOff x="1880171" y="3961838"/>
              <a:chExt cx="1986979" cy="339256"/>
            </a:xfrm>
          </p:grpSpPr>
          <p:cxnSp>
            <p:nvCxnSpPr>
              <p:cNvPr id="259" name="직선 연결선 258"/>
              <p:cNvCxnSpPr/>
              <p:nvPr/>
            </p:nvCxnSpPr>
            <p:spPr>
              <a:xfrm flipV="1">
                <a:off x="1880171" y="3961838"/>
                <a:ext cx="1986979" cy="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/>
              <p:nvPr/>
            </p:nvCxnSpPr>
            <p:spPr>
              <a:xfrm flipH="1">
                <a:off x="1880171" y="3968218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/>
              <p:nvPr/>
            </p:nvCxnSpPr>
            <p:spPr>
              <a:xfrm flipH="1">
                <a:off x="2059940" y="3968218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/>
              <p:nvPr/>
            </p:nvCxnSpPr>
            <p:spPr>
              <a:xfrm flipH="1">
                <a:off x="2239709" y="3968218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/>
              <p:nvPr/>
            </p:nvCxnSpPr>
            <p:spPr>
              <a:xfrm flipH="1">
                <a:off x="2419478" y="3968218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/>
              <p:nvPr/>
            </p:nvCxnSpPr>
            <p:spPr>
              <a:xfrm flipH="1">
                <a:off x="2599248" y="3968217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/>
              <p:nvPr/>
            </p:nvCxnSpPr>
            <p:spPr>
              <a:xfrm flipH="1">
                <a:off x="2779017" y="3968217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/>
              <p:nvPr/>
            </p:nvCxnSpPr>
            <p:spPr>
              <a:xfrm flipH="1">
                <a:off x="2958556" y="3968217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flipH="1">
                <a:off x="3138095" y="3968217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/>
              <p:nvPr/>
            </p:nvCxnSpPr>
            <p:spPr>
              <a:xfrm flipH="1">
                <a:off x="3317634" y="3968215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 flipH="1">
                <a:off x="3488444" y="3974241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/>
              <p:cNvCxnSpPr/>
              <p:nvPr/>
            </p:nvCxnSpPr>
            <p:spPr>
              <a:xfrm flipH="1">
                <a:off x="3662459" y="3974241"/>
                <a:ext cx="179769" cy="326853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1" name="타원 270"/>
            <p:cNvSpPr/>
            <p:nvPr/>
          </p:nvSpPr>
          <p:spPr>
            <a:xfrm>
              <a:off x="2053085" y="3939805"/>
              <a:ext cx="138676" cy="1386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2" name="직선 연결선 271"/>
            <p:cNvCxnSpPr/>
            <p:nvPr/>
          </p:nvCxnSpPr>
          <p:spPr>
            <a:xfrm>
              <a:off x="1395378" y="4746466"/>
              <a:ext cx="1454089" cy="315813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/>
            <p:cNvCxnSpPr>
              <a:endCxn id="257" idx="2"/>
            </p:cNvCxnSpPr>
            <p:nvPr/>
          </p:nvCxnSpPr>
          <p:spPr>
            <a:xfrm flipV="1">
              <a:off x="1395378" y="4313180"/>
              <a:ext cx="0" cy="43328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 flipV="1">
              <a:off x="1695993" y="4313180"/>
              <a:ext cx="0" cy="489622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화살표 연결선 274"/>
            <p:cNvCxnSpPr/>
            <p:nvPr/>
          </p:nvCxnSpPr>
          <p:spPr>
            <a:xfrm flipV="1">
              <a:off x="1989108" y="4313180"/>
              <a:ext cx="0" cy="558277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화살표 연결선 275"/>
            <p:cNvCxnSpPr/>
            <p:nvPr/>
          </p:nvCxnSpPr>
          <p:spPr>
            <a:xfrm flipV="1">
              <a:off x="2291074" y="4313180"/>
              <a:ext cx="0" cy="626932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화살표 연결선 276"/>
            <p:cNvCxnSpPr/>
            <p:nvPr/>
          </p:nvCxnSpPr>
          <p:spPr>
            <a:xfrm flipV="1">
              <a:off x="2560383" y="4313180"/>
              <a:ext cx="0" cy="67728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화살표 연결선 277"/>
            <p:cNvCxnSpPr/>
            <p:nvPr/>
          </p:nvCxnSpPr>
          <p:spPr>
            <a:xfrm flipV="1">
              <a:off x="2849467" y="4313180"/>
              <a:ext cx="0" cy="749099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위쪽 화살표 278"/>
            <p:cNvSpPr/>
            <p:nvPr/>
          </p:nvSpPr>
          <p:spPr>
            <a:xfrm>
              <a:off x="2326736" y="3570592"/>
              <a:ext cx="159668" cy="738423"/>
            </a:xfrm>
            <a:prstGeom prst="upArrow">
              <a:avLst>
                <a:gd name="adj1" fmla="val 50000"/>
                <a:gd name="adj2" fmla="val 11497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/>
            <p:cNvSpPr/>
            <p:nvPr/>
          </p:nvSpPr>
          <p:spPr>
            <a:xfrm>
              <a:off x="2322382" y="4233847"/>
              <a:ext cx="158669" cy="1586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1" name="TextBox 280"/>
                <p:cNvSpPr txBox="1"/>
                <p:nvPr/>
              </p:nvSpPr>
              <p:spPr>
                <a:xfrm>
                  <a:off x="2464588" y="3432376"/>
                  <a:ext cx="576355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𝒈𝒓𝒇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>
            <p:sp>
              <p:nvSpPr>
                <p:cNvPr id="281" name="TextBox 2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588" y="3432376"/>
                  <a:ext cx="576355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80000"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1580065" y="4849512"/>
                  <a:ext cx="576355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𝒈𝒓𝒇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065" y="4849512"/>
                  <a:ext cx="576355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7368"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구부러진 연결선 282"/>
            <p:cNvCxnSpPr>
              <a:endCxn id="280" idx="6"/>
            </p:cNvCxnSpPr>
            <p:nvPr/>
          </p:nvCxnSpPr>
          <p:spPr>
            <a:xfrm rot="10800000" flipV="1">
              <a:off x="2481051" y="4136444"/>
              <a:ext cx="368418" cy="17673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2743652" y="3984089"/>
                  <a:ext cx="6741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𝒁𝑴𝑷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652" y="3984089"/>
                  <a:ext cx="67411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그룹 73"/>
          <p:cNvGrpSpPr/>
          <p:nvPr/>
        </p:nvGrpSpPr>
        <p:grpSpPr>
          <a:xfrm>
            <a:off x="4165935" y="2256687"/>
            <a:ext cx="4299359" cy="3135181"/>
            <a:chOff x="3951909" y="2077748"/>
            <a:chExt cx="4299359" cy="3135181"/>
          </a:xfrm>
        </p:grpSpPr>
        <p:grpSp>
          <p:nvGrpSpPr>
            <p:cNvPr id="285" name="그룹 284"/>
            <p:cNvGrpSpPr/>
            <p:nvPr/>
          </p:nvGrpSpPr>
          <p:grpSpPr>
            <a:xfrm>
              <a:off x="4190903" y="2077748"/>
              <a:ext cx="4060365" cy="1417365"/>
              <a:chOff x="3993975" y="2156314"/>
              <a:chExt cx="4060365" cy="1417365"/>
            </a:xfrm>
          </p:grpSpPr>
          <p:grpSp>
            <p:nvGrpSpPr>
              <p:cNvPr id="286" name="그룹 285"/>
              <p:cNvGrpSpPr/>
              <p:nvPr/>
            </p:nvGrpSpPr>
            <p:grpSpPr>
              <a:xfrm>
                <a:off x="3993975" y="2173369"/>
                <a:ext cx="2490158" cy="1389467"/>
                <a:chOff x="4743450" y="2622550"/>
                <a:chExt cx="2825750" cy="1576722"/>
              </a:xfrm>
            </p:grpSpPr>
            <p:pic>
              <p:nvPicPr>
                <p:cNvPr id="302" name="그림 30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2" t="56501" r="13234" b="3386"/>
                <a:stretch/>
              </p:blipFill>
              <p:spPr>
                <a:xfrm>
                  <a:off x="4743450" y="2622550"/>
                  <a:ext cx="2825750" cy="1576722"/>
                </a:xfrm>
                <a:prstGeom prst="rect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</p:pic>
            <p:cxnSp>
              <p:nvCxnSpPr>
                <p:cNvPr id="303" name="직선 연결선 302"/>
                <p:cNvCxnSpPr/>
                <p:nvPr/>
              </p:nvCxnSpPr>
              <p:spPr>
                <a:xfrm>
                  <a:off x="4916973" y="3895907"/>
                  <a:ext cx="889988" cy="17145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/>
                <p:cNvCxnSpPr/>
                <p:nvPr/>
              </p:nvCxnSpPr>
              <p:spPr>
                <a:xfrm>
                  <a:off x="6221461" y="3487836"/>
                  <a:ext cx="584377" cy="1208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/>
                <p:cNvCxnSpPr/>
                <p:nvPr/>
              </p:nvCxnSpPr>
              <p:spPr>
                <a:xfrm>
                  <a:off x="6805837" y="3608690"/>
                  <a:ext cx="165629" cy="342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/>
                <p:cNvCxnSpPr/>
                <p:nvPr/>
              </p:nvCxnSpPr>
              <p:spPr>
                <a:xfrm flipV="1">
                  <a:off x="5053238" y="3515123"/>
                  <a:ext cx="906611" cy="30910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/>
                <p:cNvCxnSpPr/>
                <p:nvPr/>
              </p:nvCxnSpPr>
              <p:spPr>
                <a:xfrm flipV="1">
                  <a:off x="5930608" y="3476898"/>
                  <a:ext cx="138517" cy="472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 307"/>
                <p:cNvCxnSpPr/>
                <p:nvPr/>
              </p:nvCxnSpPr>
              <p:spPr>
                <a:xfrm>
                  <a:off x="6082567" y="3459770"/>
                  <a:ext cx="165629" cy="342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직선 연결선 308"/>
                <p:cNvCxnSpPr/>
                <p:nvPr/>
              </p:nvCxnSpPr>
              <p:spPr>
                <a:xfrm flipV="1">
                  <a:off x="4899571" y="3831853"/>
                  <a:ext cx="138517" cy="472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연결선 309"/>
                <p:cNvCxnSpPr/>
                <p:nvPr/>
              </p:nvCxnSpPr>
              <p:spPr>
                <a:xfrm flipV="1">
                  <a:off x="5813399" y="3662550"/>
                  <a:ext cx="1164505" cy="4033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그룹 286"/>
              <p:cNvGrpSpPr/>
              <p:nvPr/>
            </p:nvGrpSpPr>
            <p:grpSpPr>
              <a:xfrm>
                <a:off x="6608195" y="2156314"/>
                <a:ext cx="1446145" cy="1417365"/>
                <a:chOff x="3739722" y="4007028"/>
                <a:chExt cx="2208015" cy="2164073"/>
              </a:xfrm>
            </p:grpSpPr>
            <p:sp>
              <p:nvSpPr>
                <p:cNvPr id="289" name="직사각형 288"/>
                <p:cNvSpPr/>
                <p:nvPr/>
              </p:nvSpPr>
              <p:spPr>
                <a:xfrm>
                  <a:off x="3739722" y="4007028"/>
                  <a:ext cx="2208015" cy="2164073"/>
                </a:xfrm>
                <a:prstGeom prst="rect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>
                  <a:off x="4043865" y="4410850"/>
                  <a:ext cx="206050" cy="206050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타원 290"/>
                <p:cNvSpPr/>
                <p:nvPr/>
              </p:nvSpPr>
              <p:spPr>
                <a:xfrm>
                  <a:off x="5359796" y="4098228"/>
                  <a:ext cx="206050" cy="206050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타원 291"/>
                <p:cNvSpPr/>
                <p:nvPr/>
              </p:nvSpPr>
              <p:spPr>
                <a:xfrm>
                  <a:off x="4041484" y="5855654"/>
                  <a:ext cx="206050" cy="206050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타원 292"/>
                <p:cNvSpPr/>
                <p:nvPr/>
              </p:nvSpPr>
              <p:spPr>
                <a:xfrm>
                  <a:off x="5350272" y="5545413"/>
                  <a:ext cx="206050" cy="206050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/>
                <p:cNvCxnSpPr>
                  <a:stCxn id="297" idx="2"/>
                  <a:endCxn id="296" idx="0"/>
                </p:cNvCxnSpPr>
                <p:nvPr/>
              </p:nvCxnSpPr>
              <p:spPr>
                <a:xfrm flipH="1">
                  <a:off x="4138953" y="5763435"/>
                  <a:ext cx="1380203" cy="32159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/>
                <p:cNvCxnSpPr>
                  <a:stCxn id="301" idx="0"/>
                </p:cNvCxnSpPr>
                <p:nvPr/>
              </p:nvCxnSpPr>
              <p:spPr>
                <a:xfrm flipH="1">
                  <a:off x="4131556" y="4080741"/>
                  <a:ext cx="1312606" cy="3079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원호 295"/>
                <p:cNvSpPr/>
                <p:nvPr/>
              </p:nvSpPr>
              <p:spPr>
                <a:xfrm rot="10800000">
                  <a:off x="4022499" y="5852123"/>
                  <a:ext cx="232907" cy="232907"/>
                </a:xfrm>
                <a:prstGeom prst="arc">
                  <a:avLst>
                    <a:gd name="adj1" fmla="val 16200000"/>
                    <a:gd name="adj2" fmla="val 21451618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원호 296"/>
                <p:cNvSpPr/>
                <p:nvPr/>
              </p:nvSpPr>
              <p:spPr>
                <a:xfrm rot="6029596">
                  <a:off x="5344230" y="5546272"/>
                  <a:ext cx="232907" cy="232907"/>
                </a:xfrm>
                <a:prstGeom prst="arc">
                  <a:avLst>
                    <a:gd name="adj1" fmla="val 15488284"/>
                    <a:gd name="adj2" fmla="val 19162026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8" name="직선 연결선 297"/>
                <p:cNvCxnSpPr>
                  <a:stCxn id="299" idx="0"/>
                  <a:endCxn id="296" idx="2"/>
                </p:cNvCxnSpPr>
                <p:nvPr/>
              </p:nvCxnSpPr>
              <p:spPr>
                <a:xfrm flipH="1">
                  <a:off x="4022607" y="4492768"/>
                  <a:ext cx="3350" cy="148083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원호 298"/>
                <p:cNvSpPr/>
                <p:nvPr/>
              </p:nvSpPr>
              <p:spPr>
                <a:xfrm rot="16521236">
                  <a:off x="4025449" y="4387180"/>
                  <a:ext cx="232907" cy="232907"/>
                </a:xfrm>
                <a:prstGeom prst="arc">
                  <a:avLst>
                    <a:gd name="adj1" fmla="val 16200000"/>
                    <a:gd name="adj2" fmla="val 21451618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00" name="직선 연결선 299"/>
                <p:cNvCxnSpPr>
                  <a:stCxn id="301" idx="2"/>
                  <a:endCxn id="297" idx="0"/>
                </p:cNvCxnSpPr>
                <p:nvPr/>
              </p:nvCxnSpPr>
              <p:spPr>
                <a:xfrm flipH="1">
                  <a:off x="5577104" y="4197561"/>
                  <a:ext cx="5808" cy="146238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원호 300"/>
                <p:cNvSpPr/>
                <p:nvPr/>
              </p:nvSpPr>
              <p:spPr>
                <a:xfrm rot="20687057">
                  <a:off x="5350032" y="4078582"/>
                  <a:ext cx="232907" cy="232907"/>
                </a:xfrm>
                <a:prstGeom prst="arc">
                  <a:avLst>
                    <a:gd name="adj1" fmla="val 16449860"/>
                    <a:gd name="adj2" fmla="val 987491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36" name="직선 화살표 연결선 335"/>
            <p:cNvCxnSpPr/>
            <p:nvPr/>
          </p:nvCxnSpPr>
          <p:spPr>
            <a:xfrm flipV="1">
              <a:off x="4219756" y="3246599"/>
              <a:ext cx="135864" cy="40840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화살표 연결선 336"/>
            <p:cNvCxnSpPr/>
            <p:nvPr/>
          </p:nvCxnSpPr>
          <p:spPr>
            <a:xfrm flipH="1" flipV="1">
              <a:off x="5128109" y="3382852"/>
              <a:ext cx="169996" cy="4232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화살표 연결선 337"/>
            <p:cNvCxnSpPr/>
            <p:nvPr/>
          </p:nvCxnSpPr>
          <p:spPr>
            <a:xfrm flipH="1" flipV="1">
              <a:off x="5479823" y="2858803"/>
              <a:ext cx="12387" cy="1986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화살표 연결선 338"/>
            <p:cNvCxnSpPr/>
            <p:nvPr/>
          </p:nvCxnSpPr>
          <p:spPr>
            <a:xfrm flipV="1">
              <a:off x="6045421" y="3041476"/>
              <a:ext cx="81801" cy="2847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0" name="TextBox 339"/>
                <p:cNvSpPr txBox="1"/>
                <p:nvPr/>
              </p:nvSpPr>
              <p:spPr>
                <a:xfrm flipH="1">
                  <a:off x="4078965" y="3637428"/>
                  <a:ext cx="1219140" cy="29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Contact </a:t>
                  </a:r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forces</a:t>
                  </a:r>
                  <a:endParaRPr lang="ko-KR" altLang="en-US" sz="1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40" name="TextBox 3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78965" y="3637428"/>
                  <a:ext cx="1219140" cy="293607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직사각형 340"/>
                <p:cNvSpPr/>
                <p:nvPr/>
              </p:nvSpPr>
              <p:spPr>
                <a:xfrm>
                  <a:off x="4986851" y="4367889"/>
                  <a:ext cx="2005742" cy="845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𝒛𝒎𝒑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sz="20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41" name="직사각형 3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851" y="4367889"/>
                  <a:ext cx="2005742" cy="8450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2" name="TextBox 341"/>
                <p:cNvSpPr txBox="1"/>
                <p:nvPr/>
              </p:nvSpPr>
              <p:spPr>
                <a:xfrm flipH="1">
                  <a:off x="3951909" y="3820912"/>
                  <a:ext cx="1645586" cy="29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Contact </a:t>
                  </a:r>
                  <a:r>
                    <a:rPr lang="en-US" altLang="ko-KR" sz="1000" dirty="0" smtClean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positions</a:t>
                  </a:r>
                  <a:endParaRPr lang="ko-KR" altLang="en-US" sz="1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42" name="TextBox 3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51909" y="3820912"/>
                  <a:ext cx="1645586" cy="293607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3" name="타원 342"/>
            <p:cNvSpPr/>
            <p:nvPr/>
          </p:nvSpPr>
          <p:spPr>
            <a:xfrm>
              <a:off x="5300580" y="3015979"/>
              <a:ext cx="138676" cy="13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타원 343"/>
            <p:cNvSpPr/>
            <p:nvPr/>
          </p:nvSpPr>
          <p:spPr>
            <a:xfrm>
              <a:off x="7422265" y="2718650"/>
              <a:ext cx="138676" cy="13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5" name="직선 화살표 연결선 344"/>
            <p:cNvCxnSpPr/>
            <p:nvPr/>
          </p:nvCxnSpPr>
          <p:spPr>
            <a:xfrm flipH="1" flipV="1">
              <a:off x="5439103" y="3139944"/>
              <a:ext cx="367028" cy="454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5519363" y="3528096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ZMP</a:t>
              </a:r>
              <a:endParaRPr lang="ko-KR" altLang="en-US" b="1" dirty="0"/>
            </a:p>
          </p:txBody>
        </p:sp>
        <p:cxnSp>
          <p:nvCxnSpPr>
            <p:cNvPr id="346" name="직선 화살표 연결선 345"/>
            <p:cNvCxnSpPr>
              <a:endCxn id="344" idx="7"/>
            </p:cNvCxnSpPr>
            <p:nvPr/>
          </p:nvCxnSpPr>
          <p:spPr>
            <a:xfrm flipH="1">
              <a:off x="7540632" y="2578680"/>
              <a:ext cx="60585" cy="1602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직사각형 346"/>
            <p:cNvSpPr/>
            <p:nvPr/>
          </p:nvSpPr>
          <p:spPr>
            <a:xfrm>
              <a:off x="7363779" y="2296602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ZMP</a:t>
              </a:r>
              <a:endParaRPr lang="ko-KR" altLang="en-US" b="1" dirty="0"/>
            </a:p>
          </p:txBody>
        </p:sp>
      </p:grpSp>
      <p:cxnSp>
        <p:nvCxnSpPr>
          <p:cNvPr id="348" name="직선 연결선 347"/>
          <p:cNvCxnSpPr/>
          <p:nvPr/>
        </p:nvCxnSpPr>
        <p:spPr>
          <a:xfrm>
            <a:off x="3812454" y="1871429"/>
            <a:ext cx="0" cy="451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Simplified model: LIPM (Linear Inverted Pendulum Model)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339334" y="5385587"/>
            <a:ext cx="7657510" cy="647087"/>
            <a:chOff x="339334" y="3986654"/>
            <a:chExt cx="7657510" cy="647087"/>
          </a:xfrm>
        </p:grpSpPr>
        <p:sp>
          <p:nvSpPr>
            <p:cNvPr id="185" name="직사각형 184"/>
            <p:cNvSpPr/>
            <p:nvPr/>
          </p:nvSpPr>
          <p:spPr>
            <a:xfrm>
              <a:off x="339334" y="3986654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Equations of Motion: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직사각형 185"/>
                <p:cNvSpPr/>
                <p:nvPr/>
              </p:nvSpPr>
              <p:spPr>
                <a:xfrm>
                  <a:off x="672651" y="4321155"/>
                  <a:ext cx="1596206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6" name="직사각형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51" y="4321155"/>
                  <a:ext cx="1596206" cy="312586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5" name="직선 연결선 224"/>
          <p:cNvCxnSpPr/>
          <p:nvPr/>
        </p:nvCxnSpPr>
        <p:spPr>
          <a:xfrm>
            <a:off x="3593379" y="1871429"/>
            <a:ext cx="0" cy="451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3761483" y="1662063"/>
            <a:ext cx="5171225" cy="4428226"/>
            <a:chOff x="3790758" y="1662063"/>
            <a:chExt cx="5171225" cy="4428226"/>
          </a:xfrm>
        </p:grpSpPr>
        <p:grpSp>
          <p:nvGrpSpPr>
            <p:cNvPr id="209" name="그룹 208"/>
            <p:cNvGrpSpPr/>
            <p:nvPr/>
          </p:nvGrpSpPr>
          <p:grpSpPr>
            <a:xfrm>
              <a:off x="3790758" y="1662063"/>
              <a:ext cx="5171225" cy="4428226"/>
              <a:chOff x="170983" y="1712446"/>
              <a:chExt cx="5684589" cy="4499856"/>
            </a:xfrm>
          </p:grpSpPr>
          <p:sp>
            <p:nvSpPr>
              <p:cNvPr id="213" name="모서리가 둥근 직사각형 212"/>
              <p:cNvSpPr/>
              <p:nvPr/>
            </p:nvSpPr>
            <p:spPr>
              <a:xfrm>
                <a:off x="170983" y="1928435"/>
                <a:ext cx="5684589" cy="4283867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554300" y="1712446"/>
                <a:ext cx="1197608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555219" y="1732199"/>
                <a:ext cx="2242997" cy="344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Derivation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직사각형 204"/>
                <p:cNvSpPr/>
                <p:nvPr/>
              </p:nvSpPr>
              <p:spPr>
                <a:xfrm>
                  <a:off x="4205403" y="2382112"/>
                  <a:ext cx="2467021" cy="5645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 </m:t>
                        </m:r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acc>
                              <m:accPr>
                                <m:chr m:val="̈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𝒎𝒈</m:t>
                            </m:r>
                          </m:den>
                        </m:f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05" name="직사각형 2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403" y="2382112"/>
                  <a:ext cx="2467021" cy="5645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직사각형 206"/>
                <p:cNvSpPr/>
                <p:nvPr/>
              </p:nvSpPr>
              <p:spPr>
                <a:xfrm>
                  <a:off x="4230102" y="2943490"/>
                  <a:ext cx="1748684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acc>
                          <m:accPr>
                            <m:chr m:val="̈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07" name="직사각형 2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102" y="2943490"/>
                  <a:ext cx="1748684" cy="312586"/>
                </a:xfrm>
                <a:prstGeom prst="rect">
                  <a:avLst/>
                </a:prstGeom>
                <a:blipFill>
                  <a:blip r:embed="rId5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직사각형 207"/>
                <p:cNvSpPr/>
                <p:nvPr/>
              </p:nvSpPr>
              <p:spPr>
                <a:xfrm>
                  <a:off x="3908374" y="4267600"/>
                  <a:ext cx="1941494" cy="31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indent="182880" algn="just"/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here, </a:t>
                  </a: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endParaRPr lang="en-US" altLang="ko-KR" sz="14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8" name="직사각형 2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374" y="4267600"/>
                  <a:ext cx="1941494" cy="311560"/>
                </a:xfrm>
                <a:prstGeom prst="rect">
                  <a:avLst/>
                </a:prstGeom>
                <a:blipFill>
                  <a:blip r:embed="rId6"/>
                  <a:stretch>
                    <a:fillRect t="-1961" b="-21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직사각형 225"/>
            <p:cNvSpPr/>
            <p:nvPr/>
          </p:nvSpPr>
          <p:spPr>
            <a:xfrm>
              <a:off x="3960862" y="2078089"/>
              <a:ext cx="19100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Equations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of 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Motion: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직사각형 239"/>
                <p:cNvSpPr/>
                <p:nvPr/>
              </p:nvSpPr>
              <p:spPr>
                <a:xfrm>
                  <a:off x="4035774" y="3858733"/>
                  <a:ext cx="2381293" cy="4538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40" name="직사각형 2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74" y="3858733"/>
                  <a:ext cx="2381293" cy="453842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6" name="직사각형 245"/>
            <p:cNvSpPr/>
            <p:nvPr/>
          </p:nvSpPr>
          <p:spPr>
            <a:xfrm>
              <a:off x="3960862" y="3573890"/>
              <a:ext cx="28985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Explicit solution of LIPM dynamics: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직사각형 247"/>
                <p:cNvSpPr/>
                <p:nvPr/>
              </p:nvSpPr>
              <p:spPr>
                <a:xfrm>
                  <a:off x="3935519" y="4614220"/>
                  <a:ext cx="4911857" cy="7770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𝒄𝒐𝒔𝒉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𝒘𝒕</m:t>
                                      </m:r>
                                    </m:e>
                                  </m:d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den>
                                  </m:f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𝒔𝒊𝒏𝒉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𝒘𝒕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𝒐𝒔𝒉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𝒄𝒐𝒔𝒉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𝒘𝒕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𝒘𝒔𝒊𝒏𝒉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𝒘𝒕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48" name="직사각형 2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519" y="4614220"/>
                  <a:ext cx="4911857" cy="7770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9" name="직사각형 248"/>
                <p:cNvSpPr/>
                <p:nvPr/>
              </p:nvSpPr>
              <p:spPr>
                <a:xfrm>
                  <a:off x="3851877" y="5320202"/>
                  <a:ext cx="4606967" cy="389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indent="182880" algn="just"/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here,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en-US" altLang="ko-KR" sz="1400" dirty="0" smtClean="0"/>
                    <a:t>, is initial condition of the system</a:t>
                  </a:r>
                  <a:endParaRPr lang="en-US" altLang="ko-KR" sz="1400" dirty="0"/>
                </a:p>
              </p:txBody>
            </p:sp>
          </mc:Choice>
          <mc:Fallback>
            <p:sp>
              <p:nvSpPr>
                <p:cNvPr id="249" name="직사각형 2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877" y="5320202"/>
                  <a:ext cx="4606967" cy="389466"/>
                </a:xfrm>
                <a:prstGeom prst="rect">
                  <a:avLst/>
                </a:prstGeom>
                <a:blipFill>
                  <a:blip r:embed="rId9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00496" y="1611264"/>
            <a:ext cx="2498017" cy="3664688"/>
            <a:chOff x="500496" y="1611264"/>
            <a:chExt cx="2498017" cy="3664688"/>
          </a:xfrm>
        </p:grpSpPr>
        <p:cxnSp>
          <p:nvCxnSpPr>
            <p:cNvPr id="112" name="직선 연결선 111"/>
            <p:cNvCxnSpPr/>
            <p:nvPr/>
          </p:nvCxnSpPr>
          <p:spPr>
            <a:xfrm flipV="1">
              <a:off x="1377788" y="2829551"/>
              <a:ext cx="562367" cy="16694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 rot="1041363">
              <a:off x="1680873" y="3056542"/>
              <a:ext cx="129133" cy="695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4" name="직선 화살표 연결선 113"/>
            <p:cNvCxnSpPr/>
            <p:nvPr/>
          </p:nvCxnSpPr>
          <p:spPr>
            <a:xfrm flipV="1">
              <a:off x="868595" y="2325333"/>
              <a:ext cx="0" cy="217362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868595" y="4498959"/>
              <a:ext cx="208238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583700" y="2159557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00" y="2159557"/>
                  <a:ext cx="33556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직선 화살표 연결선 122"/>
            <p:cNvCxnSpPr/>
            <p:nvPr/>
          </p:nvCxnSpPr>
          <p:spPr>
            <a:xfrm>
              <a:off x="868595" y="4616513"/>
              <a:ext cx="509193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860357" y="5001278"/>
              <a:ext cx="104226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787937" y="4906620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37" y="4906620"/>
                  <a:ext cx="33556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09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797942" y="4528847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42" y="4528847"/>
                  <a:ext cx="3355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545"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직선 연결선 141"/>
            <p:cNvCxnSpPr/>
            <p:nvPr/>
          </p:nvCxnSpPr>
          <p:spPr>
            <a:xfrm>
              <a:off x="1933997" y="2878008"/>
              <a:ext cx="0" cy="239794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2662953" y="4431847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953" y="4431847"/>
                  <a:ext cx="3355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직선 연결선 158"/>
            <p:cNvCxnSpPr/>
            <p:nvPr/>
          </p:nvCxnSpPr>
          <p:spPr>
            <a:xfrm>
              <a:off x="1937549" y="2189335"/>
              <a:ext cx="0" cy="5827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868595" y="2814555"/>
              <a:ext cx="103565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500496" y="2564224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96" y="2564224"/>
                  <a:ext cx="3355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직선 연결선 166"/>
            <p:cNvCxnSpPr/>
            <p:nvPr/>
          </p:nvCxnSpPr>
          <p:spPr>
            <a:xfrm flipH="1" flipV="1">
              <a:off x="714879" y="4304720"/>
              <a:ext cx="668345" cy="195030"/>
            </a:xfrm>
            <a:prstGeom prst="line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/>
            <p:nvPr/>
          </p:nvCxnSpPr>
          <p:spPr>
            <a:xfrm flipV="1">
              <a:off x="778535" y="2642376"/>
              <a:ext cx="569507" cy="16269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1679731" y="2547528"/>
              <a:ext cx="490746" cy="490746"/>
              <a:chOff x="3230664" y="3308158"/>
              <a:chExt cx="473130" cy="473130"/>
            </a:xfrm>
          </p:grpSpPr>
          <p:sp>
            <p:nvSpPr>
              <p:cNvPr id="175" name="타원 174"/>
              <p:cNvSpPr/>
              <p:nvPr/>
            </p:nvSpPr>
            <p:spPr>
              <a:xfrm>
                <a:off x="3230664" y="3308158"/>
                <a:ext cx="473130" cy="47313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6" name="Picture 6" descr="center of gravity mark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2425" y="3340488"/>
                <a:ext cx="409608" cy="409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8" name="직선 연결선 167"/>
            <p:cNvCxnSpPr/>
            <p:nvPr/>
          </p:nvCxnSpPr>
          <p:spPr>
            <a:xfrm flipH="1" flipV="1">
              <a:off x="1260916" y="2586921"/>
              <a:ext cx="668345" cy="195030"/>
            </a:xfrm>
            <a:prstGeom prst="line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타원 146"/>
            <p:cNvSpPr/>
            <p:nvPr/>
          </p:nvSpPr>
          <p:spPr>
            <a:xfrm>
              <a:off x="1318439" y="4451429"/>
              <a:ext cx="95061" cy="95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18439" y="3536726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439" y="3536726"/>
                  <a:ext cx="3355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직선 연결선 180"/>
            <p:cNvCxnSpPr/>
            <p:nvPr/>
          </p:nvCxnSpPr>
          <p:spPr>
            <a:xfrm>
              <a:off x="1356645" y="3721967"/>
              <a:ext cx="0" cy="731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원호 181"/>
            <p:cNvSpPr/>
            <p:nvPr/>
          </p:nvSpPr>
          <p:spPr>
            <a:xfrm rot="21143530">
              <a:off x="1043107" y="3862716"/>
              <a:ext cx="616495" cy="552483"/>
            </a:xfrm>
            <a:prstGeom prst="arc">
              <a:avLst>
                <a:gd name="adj1" fmla="val 16820741"/>
                <a:gd name="adj2" fmla="val 19370511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TextBox 182"/>
                <p:cNvSpPr txBox="1"/>
                <p:nvPr/>
              </p:nvSpPr>
              <p:spPr>
                <a:xfrm>
                  <a:off x="836056" y="3159238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83" name="TextBox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56" y="3159238"/>
                  <a:ext cx="3355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" name="직선 화살표 연결선 186"/>
            <p:cNvCxnSpPr/>
            <p:nvPr/>
          </p:nvCxnSpPr>
          <p:spPr>
            <a:xfrm flipV="1">
              <a:off x="1938961" y="1738892"/>
              <a:ext cx="331775" cy="10404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2270736" y="1611264"/>
                  <a:ext cx="33556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36" y="1611264"/>
                  <a:ext cx="335560" cy="391582"/>
                </a:xfrm>
                <a:prstGeom prst="rect">
                  <a:avLst/>
                </a:prstGeom>
                <a:blipFill>
                  <a:blip r:embed="rId18"/>
                  <a:stretch>
                    <a:fillRect r="-10714"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직선 화살표 연결선 189"/>
            <p:cNvCxnSpPr/>
            <p:nvPr/>
          </p:nvCxnSpPr>
          <p:spPr>
            <a:xfrm flipV="1">
              <a:off x="1937549" y="1738892"/>
              <a:ext cx="0" cy="1057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/>
            <p:nvPr/>
          </p:nvCxnSpPr>
          <p:spPr>
            <a:xfrm>
              <a:off x="1959547" y="2791284"/>
              <a:ext cx="3480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2307637" y="1749603"/>
              <a:ext cx="0" cy="10297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1941050" y="1748813"/>
              <a:ext cx="36943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1544895" y="1611264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895" y="1611264"/>
                  <a:ext cx="3355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2292680" y="2594653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80" y="2594653"/>
                  <a:ext cx="335560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109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/>
            <p:cNvCxnSpPr/>
            <p:nvPr/>
          </p:nvCxnSpPr>
          <p:spPr>
            <a:xfrm>
              <a:off x="1929669" y="2814555"/>
              <a:ext cx="0" cy="1009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1949576" y="3534438"/>
                  <a:ext cx="335560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576" y="3534438"/>
                  <a:ext cx="335560" cy="391902"/>
                </a:xfrm>
                <a:prstGeom prst="rect">
                  <a:avLst/>
                </a:prstGeom>
                <a:blipFill>
                  <a:blip r:embed="rId21"/>
                  <a:stretch>
                    <a:fillRect r="-3636"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직선 화살표 연결선 200"/>
            <p:cNvCxnSpPr/>
            <p:nvPr/>
          </p:nvCxnSpPr>
          <p:spPr>
            <a:xfrm flipH="1">
              <a:off x="1562765" y="2798839"/>
              <a:ext cx="3480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1335073" y="2777724"/>
                  <a:ext cx="335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073" y="2777724"/>
                  <a:ext cx="33556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TextBox 252"/>
            <p:cNvSpPr txBox="1"/>
            <p:nvPr/>
          </p:nvSpPr>
          <p:spPr>
            <a:xfrm flipH="1">
              <a:off x="1937701" y="4105684"/>
              <a:ext cx="9063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ZMP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 flipH="1">
              <a:off x="1001817" y="2002122"/>
              <a:ext cx="9063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CoM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470754" y="2259106"/>
              <a:ext cx="274685" cy="305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254"/>
            <p:cNvCxnSpPr/>
            <p:nvPr/>
          </p:nvCxnSpPr>
          <p:spPr>
            <a:xfrm flipH="1">
              <a:off x="1480899" y="4340214"/>
              <a:ext cx="689578" cy="1424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95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Capture point: a point that the robot can step to and stop in one step without falling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339334" y="5337614"/>
            <a:ext cx="7657510" cy="833868"/>
            <a:chOff x="339334" y="3986654"/>
            <a:chExt cx="7657510" cy="833868"/>
          </a:xfrm>
        </p:grpSpPr>
        <p:sp>
          <p:nvSpPr>
            <p:cNvPr id="185" name="직사각형 184"/>
            <p:cNvSpPr/>
            <p:nvPr/>
          </p:nvSpPr>
          <p:spPr>
            <a:xfrm>
              <a:off x="339334" y="3986654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Capture point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직사각형 185"/>
                <p:cNvSpPr/>
                <p:nvPr/>
              </p:nvSpPr>
              <p:spPr>
                <a:xfrm>
                  <a:off x="672651" y="4321155"/>
                  <a:ext cx="1202444" cy="4993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6" name="직사각형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51" y="4321155"/>
                  <a:ext cx="1202444" cy="49936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5" name="직선 연결선 224"/>
          <p:cNvCxnSpPr/>
          <p:nvPr/>
        </p:nvCxnSpPr>
        <p:spPr>
          <a:xfrm>
            <a:off x="3593379" y="1871429"/>
            <a:ext cx="0" cy="451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2164111" y="2340365"/>
            <a:ext cx="502907" cy="2393086"/>
            <a:chOff x="3225156" y="3393938"/>
            <a:chExt cx="515568" cy="2453333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65" name="원형 64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형 65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원형 66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원형 67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4" name="타원 63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69" name="직선 연결선 68"/>
          <p:cNvCxnSpPr/>
          <p:nvPr/>
        </p:nvCxnSpPr>
        <p:spPr>
          <a:xfrm>
            <a:off x="1591274" y="2766444"/>
            <a:ext cx="824698" cy="1964840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 rot="1353757">
            <a:off x="977399" y="2434118"/>
            <a:ext cx="502907" cy="2393086"/>
            <a:chOff x="3225156" y="3393938"/>
            <a:chExt cx="515568" cy="2453333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75" name="원형 74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원형 75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원형 76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원형 77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515530" y="2340366"/>
            <a:ext cx="502907" cy="2393086"/>
            <a:chOff x="3225156" y="3393938"/>
            <a:chExt cx="515568" cy="2453333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4" name="원형 8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원형 8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원형 8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원형 8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타원 8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8" name="직선 연결선 87"/>
          <p:cNvCxnSpPr/>
          <p:nvPr/>
        </p:nvCxnSpPr>
        <p:spPr>
          <a:xfrm>
            <a:off x="0" y="4733452"/>
            <a:ext cx="355321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오른쪽 화살표 88"/>
          <p:cNvSpPr/>
          <p:nvPr/>
        </p:nvSpPr>
        <p:spPr>
          <a:xfrm rot="758867">
            <a:off x="1090480" y="2590346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2348919" y="4664231"/>
            <a:ext cx="134106" cy="1341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2038326" y="1980994"/>
                <a:ext cx="775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Station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26" y="1980994"/>
                <a:ext cx="7759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오른쪽 화살표 91"/>
          <p:cNvSpPr/>
          <p:nvPr/>
        </p:nvSpPr>
        <p:spPr>
          <a:xfrm rot="20951130">
            <a:off x="1907688" y="2592287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1604026" y="2780807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 rot="633963">
            <a:off x="2070172" y="2354200"/>
            <a:ext cx="502907" cy="2393086"/>
            <a:chOff x="3225156" y="3393938"/>
            <a:chExt cx="515568" cy="2453333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그룹 95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99" name="원형 98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원형 99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원형 100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원형 101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8" name="타원 97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" name="타원 102"/>
          <p:cNvSpPr/>
          <p:nvPr/>
        </p:nvSpPr>
        <p:spPr>
          <a:xfrm>
            <a:off x="2034665" y="4665754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Acceleration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오른쪽 화살표 104"/>
          <p:cNvSpPr/>
          <p:nvPr/>
        </p:nvSpPr>
        <p:spPr>
          <a:xfrm rot="20951130">
            <a:off x="1938399" y="2659991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/>
              <p:cNvSpPr txBox="1"/>
              <p:nvPr/>
            </p:nvSpPr>
            <p:spPr>
              <a:xfrm>
                <a:off x="2097139" y="4965120"/>
                <a:ext cx="1241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Capture</m:t>
                      </m:r>
                      <m:r>
                        <a:rPr lang="en-US" altLang="ko-KR" sz="1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/>
                        <m:t>Point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ko-K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altLang="ko-KR" sz="1400" b="0" dirty="0" smtClean="0"/>
              </a:p>
            </p:txBody>
          </p:sp>
        </mc:Choice>
        <mc:Fallback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39" y="4965120"/>
                <a:ext cx="1241634" cy="523220"/>
              </a:xfrm>
              <a:prstGeom prst="rect">
                <a:avLst/>
              </a:prstGeom>
              <a:blipFill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구부러진 연결선 106"/>
          <p:cNvCxnSpPr>
            <a:stCxn id="106" idx="1"/>
            <a:endCxn id="90" idx="4"/>
          </p:cNvCxnSpPr>
          <p:nvPr/>
        </p:nvCxnSpPr>
        <p:spPr>
          <a:xfrm rot="10800000" flipH="1">
            <a:off x="2097138" y="4798338"/>
            <a:ext cx="318833" cy="428393"/>
          </a:xfrm>
          <a:prstGeom prst="curvedConnector4">
            <a:avLst>
              <a:gd name="adj1" fmla="val -71699"/>
              <a:gd name="adj2" fmla="val 805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/>
              <p:cNvSpPr txBox="1"/>
              <p:nvPr/>
            </p:nvSpPr>
            <p:spPr>
              <a:xfrm>
                <a:off x="598829" y="4734662"/>
                <a:ext cx="33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29" y="4734662"/>
                <a:ext cx="335560" cy="369332"/>
              </a:xfrm>
              <a:prstGeom prst="rect">
                <a:avLst/>
              </a:prstGeom>
              <a:blipFill>
                <a:blip r:embed="rId7"/>
                <a:stretch>
                  <a:fillRect r="-1454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3708199" y="1662063"/>
            <a:ext cx="5277791" cy="4428226"/>
            <a:chOff x="3708199" y="1662063"/>
            <a:chExt cx="5277791" cy="4428226"/>
          </a:xfrm>
        </p:grpSpPr>
        <p:grpSp>
          <p:nvGrpSpPr>
            <p:cNvPr id="209" name="그룹 208"/>
            <p:cNvGrpSpPr/>
            <p:nvPr/>
          </p:nvGrpSpPr>
          <p:grpSpPr>
            <a:xfrm>
              <a:off x="3761483" y="1662063"/>
              <a:ext cx="5171225" cy="4428226"/>
              <a:chOff x="170983" y="1712446"/>
              <a:chExt cx="5684589" cy="4499856"/>
            </a:xfrm>
          </p:grpSpPr>
          <p:sp>
            <p:nvSpPr>
              <p:cNvPr id="213" name="모서리가 둥근 직사각형 212"/>
              <p:cNvSpPr/>
              <p:nvPr/>
            </p:nvSpPr>
            <p:spPr>
              <a:xfrm>
                <a:off x="170983" y="1928435"/>
                <a:ext cx="5684589" cy="4283867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554300" y="1712446"/>
                <a:ext cx="1197608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555219" y="1732199"/>
                <a:ext cx="2242997" cy="344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Derivation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6" name="직사각형 245"/>
            <p:cNvSpPr/>
            <p:nvPr/>
          </p:nvSpPr>
          <p:spPr>
            <a:xfrm>
              <a:off x="3931587" y="2134882"/>
              <a:ext cx="33172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From explicit solution of LIPM dynamics: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직사각형 247"/>
                <p:cNvSpPr/>
                <p:nvPr/>
              </p:nvSpPr>
              <p:spPr>
                <a:xfrm>
                  <a:off x="3906244" y="2425662"/>
                  <a:ext cx="4911857" cy="7770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𝒄𝒐𝒔𝒉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𝒘𝒕</m:t>
                                      </m:r>
                                    </m:e>
                                  </m:d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den>
                                  </m:f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𝒔𝒊𝒏𝒉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𝒘𝒕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𝒐𝒔𝒉</m:t>
                                  </m:r>
                                  <m:d>
                                    <m:dPr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𝒄𝒐𝒔𝒉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𝒘𝒕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𝒘𝒔𝒊𝒏𝒉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𝒘𝒕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48" name="직사각형 2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244" y="2425662"/>
                  <a:ext cx="4911857" cy="7770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9" name="직사각형 248"/>
                <p:cNvSpPr/>
                <p:nvPr/>
              </p:nvSpPr>
              <p:spPr>
                <a:xfrm>
                  <a:off x="3822602" y="3131644"/>
                  <a:ext cx="4606967" cy="389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indent="182880" algn="just"/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here,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en-US" altLang="ko-KR" sz="1400" dirty="0" smtClean="0"/>
                    <a:t>, is initial condition of the system</a:t>
                  </a:r>
                  <a:endParaRPr lang="en-US" altLang="ko-KR" sz="1400" dirty="0"/>
                </a:p>
              </p:txBody>
            </p:sp>
          </mc:Choice>
          <mc:Fallback>
            <p:sp>
              <p:nvSpPr>
                <p:cNvPr id="249" name="직사각형 2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602" y="3131644"/>
                  <a:ext cx="4606967" cy="389466"/>
                </a:xfrm>
                <a:prstGeom prst="rect">
                  <a:avLst/>
                </a:prstGeom>
                <a:blipFill>
                  <a:blip r:embed="rId9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직사각형 6"/>
                <p:cNvSpPr/>
                <p:nvPr/>
              </p:nvSpPr>
              <p:spPr>
                <a:xfrm>
                  <a:off x="3708199" y="3986885"/>
                  <a:ext cx="5277791" cy="512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/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𝒄𝒐𝒔𝒉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𝒘𝒕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𝒔𝒊𝒏𝒉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𝒘𝒕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𝒄𝒐𝒔𝒉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199" y="3986885"/>
                  <a:ext cx="5277791" cy="512513"/>
                </a:xfrm>
                <a:prstGeom prst="rect">
                  <a:avLst/>
                </a:prstGeom>
                <a:blipFill>
                  <a:blip r:embed="rId10"/>
                  <a:stretch>
                    <a:fillRect l="-4619" t="-115476" b="-18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직사각형 116"/>
                <p:cNvSpPr/>
                <p:nvPr/>
              </p:nvSpPr>
              <p:spPr>
                <a:xfrm>
                  <a:off x="3931587" y="3697515"/>
                  <a:ext cx="384656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) Find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when time tends towards infinity:</a:t>
                  </a:r>
                  <a:endParaRPr lang="ko-KR" altLang="en-US" sz="1400" dirty="0"/>
                </a:p>
              </p:txBody>
            </p:sp>
          </mc:Choice>
          <mc:Fallback>
            <p:sp>
              <p:nvSpPr>
                <p:cNvPr id="117" name="직사각형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587" y="3697515"/>
                  <a:ext cx="3846566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475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직사각형 7"/>
                <p:cNvSpPr/>
                <p:nvPr/>
              </p:nvSpPr>
              <p:spPr>
                <a:xfrm>
                  <a:off x="4372451" y="4886483"/>
                  <a:ext cx="3499163" cy="512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𝒕𝒂𝒏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𝒘𝒕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/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451" y="4886483"/>
                  <a:ext cx="3499163" cy="512513"/>
                </a:xfrm>
                <a:prstGeom prst="rect">
                  <a:avLst/>
                </a:prstGeom>
                <a:blipFill>
                  <a:blip r:embed="rId12"/>
                  <a:stretch>
                    <a:fillRect t="-115476" b="-18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직사각형 117"/>
                <p:cNvSpPr/>
                <p:nvPr/>
              </p:nvSpPr>
              <p:spPr>
                <a:xfrm>
                  <a:off x="5453155" y="5464480"/>
                  <a:ext cx="1396600" cy="5007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 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118" name="직사각형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3155" y="5464480"/>
                  <a:ext cx="1396600" cy="5007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직선 화살표 연결선 119"/>
            <p:cNvCxnSpPr/>
            <p:nvPr/>
          </p:nvCxnSpPr>
          <p:spPr>
            <a:xfrm>
              <a:off x="6277225" y="4588625"/>
              <a:ext cx="0" cy="342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2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7"/>
            </p:par>
            <p:par>
              <p:cTn id="58"/>
            </p:par>
            <p:par>
              <p:cTn id="59"/>
            </p:par>
            <p:par>
              <p:cTn id="60"/>
            </p:par>
            <p:par>
              <p:cTn id="61"/>
            </p:par>
            <p:par>
              <p:cTn id="62"/>
            </p:par>
          </p:childTnLst>
        </p:cTn>
      </p:par>
    </p:tnLst>
    <p:bldLst>
      <p:bldP spid="89" grpId="0" animBg="1"/>
      <p:bldP spid="90" grpId="0" animBg="1"/>
      <p:bldP spid="91" grpId="0"/>
      <p:bldP spid="91" grpId="1"/>
      <p:bldP spid="92" grpId="0" animBg="1"/>
      <p:bldP spid="92" grpId="1" animBg="1"/>
      <p:bldP spid="103" grpId="0" animBg="1"/>
      <p:bldP spid="104" grpId="0"/>
      <p:bldP spid="105" grpId="0" animBg="1"/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직사각형 246"/>
              <p:cNvSpPr/>
              <p:nvPr/>
            </p:nvSpPr>
            <p:spPr>
              <a:xfrm>
                <a:off x="339334" y="1339737"/>
                <a:ext cx="7657510" cy="360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𝒔𝒕𝒆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: a dynamically </a:t>
                </a: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stable foot stepping location</a:t>
                </a:r>
                <a:endPara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7" name="직사각형 2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1339737"/>
                <a:ext cx="7657510" cy="360676"/>
              </a:xfrm>
              <a:prstGeom prst="rect">
                <a:avLst/>
              </a:prstGeom>
              <a:blipFill>
                <a:blip r:embed="rId3"/>
                <a:stretch>
                  <a:fillRect l="-318" t="-3390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그룹 126"/>
          <p:cNvGrpSpPr/>
          <p:nvPr/>
        </p:nvGrpSpPr>
        <p:grpSpPr>
          <a:xfrm>
            <a:off x="2164111" y="2340365"/>
            <a:ext cx="502907" cy="2393086"/>
            <a:chOff x="3225156" y="3393938"/>
            <a:chExt cx="515568" cy="2453333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그룹 128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32" name="원형 131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원형 132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원형 133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원형 134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타원 130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36" name="직선 연결선 135"/>
          <p:cNvCxnSpPr/>
          <p:nvPr/>
        </p:nvCxnSpPr>
        <p:spPr>
          <a:xfrm>
            <a:off x="1591274" y="2766444"/>
            <a:ext cx="824698" cy="1964840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/>
          <p:cNvGrpSpPr/>
          <p:nvPr/>
        </p:nvGrpSpPr>
        <p:grpSpPr>
          <a:xfrm rot="1353757">
            <a:off x="977399" y="2434118"/>
            <a:ext cx="502907" cy="2393086"/>
            <a:chOff x="3225156" y="3393938"/>
            <a:chExt cx="515568" cy="2453333"/>
          </a:xfrm>
        </p:grpSpPr>
        <p:cxnSp>
          <p:nvCxnSpPr>
            <p:cNvPr id="138" name="직선 연결선 13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그룹 138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42" name="원형 141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원형 142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원형 143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원형 144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타원 140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6" name="그룹 145"/>
          <p:cNvGrpSpPr/>
          <p:nvPr/>
        </p:nvGrpSpPr>
        <p:grpSpPr>
          <a:xfrm>
            <a:off x="515530" y="2340366"/>
            <a:ext cx="502907" cy="2393086"/>
            <a:chOff x="3225156" y="3393938"/>
            <a:chExt cx="515568" cy="2453333"/>
          </a:xfrm>
        </p:grpSpPr>
        <p:cxnSp>
          <p:nvCxnSpPr>
            <p:cNvPr id="147" name="직선 연결선 146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그룹 147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49" name="그룹 148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51" name="원형 150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원형 151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원형 152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원형 153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타원 149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55" name="직선 연결선 154"/>
          <p:cNvCxnSpPr/>
          <p:nvPr/>
        </p:nvCxnSpPr>
        <p:spPr>
          <a:xfrm>
            <a:off x="0" y="4733452"/>
            <a:ext cx="355321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오른쪽 화살표 155"/>
          <p:cNvSpPr/>
          <p:nvPr/>
        </p:nvSpPr>
        <p:spPr>
          <a:xfrm rot="758867">
            <a:off x="1090480" y="2590346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2348919" y="4664231"/>
            <a:ext cx="134106" cy="1341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/>
              <p:cNvSpPr txBox="1"/>
              <p:nvPr/>
            </p:nvSpPr>
            <p:spPr>
              <a:xfrm>
                <a:off x="2038326" y="1980994"/>
                <a:ext cx="775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Station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26" y="1980994"/>
                <a:ext cx="7759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오른쪽 화살표 158"/>
          <p:cNvSpPr/>
          <p:nvPr/>
        </p:nvSpPr>
        <p:spPr>
          <a:xfrm rot="20951130">
            <a:off x="1907688" y="2592287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0" name="직선 연결선 159"/>
          <p:cNvCxnSpPr/>
          <p:nvPr/>
        </p:nvCxnSpPr>
        <p:spPr>
          <a:xfrm>
            <a:off x="1604026" y="2780807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 rot="633963">
            <a:off x="2070172" y="2354200"/>
            <a:ext cx="502907" cy="2393086"/>
            <a:chOff x="3225156" y="3393938"/>
            <a:chExt cx="515568" cy="2453333"/>
          </a:xfrm>
        </p:grpSpPr>
        <p:cxnSp>
          <p:nvCxnSpPr>
            <p:cNvPr id="162" name="직선 연결선 161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그룹 162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64" name="그룹 163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66" name="원형 165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원형 166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원형 167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원형 168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5" name="타원 164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0" name="타원 169"/>
          <p:cNvSpPr/>
          <p:nvPr/>
        </p:nvSpPr>
        <p:spPr>
          <a:xfrm>
            <a:off x="2034665" y="4665754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/>
              <p:cNvSpPr txBox="1"/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Acceleration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오른쪽 화살표 171"/>
          <p:cNvSpPr/>
          <p:nvPr/>
        </p:nvSpPr>
        <p:spPr>
          <a:xfrm rot="20951130">
            <a:off x="1938399" y="2659991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/>
              <p:cNvSpPr txBox="1"/>
              <p:nvPr/>
            </p:nvSpPr>
            <p:spPr>
              <a:xfrm>
                <a:off x="2097139" y="4965120"/>
                <a:ext cx="12416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Capture</m:t>
                      </m:r>
                      <m:r>
                        <a:rPr lang="en-US" altLang="ko-KR" sz="1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altLang="ko-KR" sz="1400" b="0" i="0" smtClean="0"/>
                        <m:t>Point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ko-K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altLang="ko-KR" sz="1400" b="0" dirty="0" smtClean="0"/>
              </a:p>
            </p:txBody>
          </p:sp>
        </mc:Choice>
        <mc:Fallback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39" y="4965120"/>
                <a:ext cx="1241634" cy="523220"/>
              </a:xfrm>
              <a:prstGeom prst="rect">
                <a:avLst/>
              </a:prstGeom>
              <a:blipFill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구부러진 연결선 173"/>
          <p:cNvCxnSpPr>
            <a:stCxn id="173" idx="1"/>
            <a:endCxn id="157" idx="4"/>
          </p:cNvCxnSpPr>
          <p:nvPr/>
        </p:nvCxnSpPr>
        <p:spPr>
          <a:xfrm rot="10800000" flipH="1">
            <a:off x="2097138" y="4798338"/>
            <a:ext cx="318833" cy="428393"/>
          </a:xfrm>
          <a:prstGeom prst="curvedConnector4">
            <a:avLst>
              <a:gd name="adj1" fmla="val -71699"/>
              <a:gd name="adj2" fmla="val 805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/>
              <p:cNvSpPr txBox="1"/>
              <p:nvPr/>
            </p:nvSpPr>
            <p:spPr>
              <a:xfrm>
                <a:off x="598829" y="4734662"/>
                <a:ext cx="33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29" y="4734662"/>
                <a:ext cx="335560" cy="369332"/>
              </a:xfrm>
              <a:prstGeom prst="rect">
                <a:avLst/>
              </a:prstGeom>
              <a:blipFill>
                <a:blip r:embed="rId7"/>
                <a:stretch>
                  <a:fillRect r="-1454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/>
          <p:cNvGrpSpPr/>
          <p:nvPr/>
        </p:nvGrpSpPr>
        <p:grpSpPr>
          <a:xfrm>
            <a:off x="3609838" y="1665302"/>
            <a:ext cx="5376221" cy="4428226"/>
            <a:chOff x="3609838" y="1665302"/>
            <a:chExt cx="5376221" cy="4428226"/>
          </a:xfrm>
        </p:grpSpPr>
        <p:grpSp>
          <p:nvGrpSpPr>
            <p:cNvPr id="32" name="그룹 31"/>
            <p:cNvGrpSpPr/>
            <p:nvPr/>
          </p:nvGrpSpPr>
          <p:grpSpPr>
            <a:xfrm>
              <a:off x="3609838" y="1665302"/>
              <a:ext cx="5376221" cy="4428226"/>
              <a:chOff x="3609838" y="1665302"/>
              <a:chExt cx="5376221" cy="4428226"/>
            </a:xfrm>
          </p:grpSpPr>
          <p:sp>
            <p:nvSpPr>
              <p:cNvPr id="177" name="모서리가 둥근 직사각형 176"/>
              <p:cNvSpPr/>
              <p:nvPr/>
            </p:nvSpPr>
            <p:spPr>
              <a:xfrm>
                <a:off x="3609838" y="1877853"/>
                <a:ext cx="5376221" cy="4215675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79850" y="1665302"/>
                <a:ext cx="1156040" cy="441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110729" y="1684741"/>
                <a:ext cx="21651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756993" y="2158147"/>
              <a:ext cx="5140311" cy="2431890"/>
              <a:chOff x="3767904" y="2156851"/>
              <a:chExt cx="5140311" cy="24318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3976622" y="2156851"/>
                    <a:ext cx="4598502" cy="6172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𝒔𝒕𝒆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𝒃𝒐𝒅𝒚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𝒉𝒊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𝒔𝒕𝒂𝒏𝒄𝒆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𝒅𝒆𝒔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b="1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08" name="직사각형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622" y="2156851"/>
                    <a:ext cx="4598502" cy="6172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그룹 5"/>
              <p:cNvGrpSpPr/>
              <p:nvPr/>
            </p:nvGrpSpPr>
            <p:grpSpPr>
              <a:xfrm>
                <a:off x="4619622" y="2749703"/>
                <a:ext cx="1146629" cy="531372"/>
                <a:chOff x="2336657" y="3497703"/>
                <a:chExt cx="1146629" cy="531372"/>
              </a:xfrm>
            </p:grpSpPr>
            <p:cxnSp>
              <p:nvCxnSpPr>
                <p:cNvPr id="113" name="직선 연결선 112"/>
                <p:cNvCxnSpPr/>
                <p:nvPr/>
              </p:nvCxnSpPr>
              <p:spPr>
                <a:xfrm>
                  <a:off x="2626036" y="3497703"/>
                  <a:ext cx="857250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화살표 연결선 113"/>
                <p:cNvCxnSpPr>
                  <a:endCxn id="116" idx="0"/>
                </p:cNvCxnSpPr>
                <p:nvPr/>
              </p:nvCxnSpPr>
              <p:spPr>
                <a:xfrm flipH="1">
                  <a:off x="2336657" y="3497703"/>
                  <a:ext cx="716268" cy="531372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/>
              <p:cNvGrpSpPr/>
              <p:nvPr/>
            </p:nvGrpSpPr>
            <p:grpSpPr>
              <a:xfrm>
                <a:off x="5978799" y="2749703"/>
                <a:ext cx="2479401" cy="542894"/>
                <a:chOff x="3295650" y="3573368"/>
                <a:chExt cx="2479401" cy="542894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>
                  <a:off x="3295650" y="3573368"/>
                  <a:ext cx="2479401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화살표 연결선 122"/>
                <p:cNvCxnSpPr>
                  <a:endCxn id="121" idx="0"/>
                </p:cNvCxnSpPr>
                <p:nvPr/>
              </p:nvCxnSpPr>
              <p:spPr>
                <a:xfrm>
                  <a:off x="4361402" y="3583668"/>
                  <a:ext cx="201329" cy="532594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/>
              <p:cNvGrpSpPr/>
              <p:nvPr/>
            </p:nvGrpSpPr>
            <p:grpSpPr>
              <a:xfrm>
                <a:off x="5664463" y="3292597"/>
                <a:ext cx="3243752" cy="1296144"/>
                <a:chOff x="3381498" y="4040597"/>
                <a:chExt cx="3243752" cy="1296144"/>
              </a:xfrm>
            </p:grpSpPr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3381498" y="4040597"/>
                  <a:ext cx="3162834" cy="1296144"/>
                </a:xfrm>
                <a:prstGeom prst="roundRect">
                  <a:avLst>
                    <a:gd name="adj" fmla="val 11177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3481954" y="4080307"/>
                  <a:ext cx="158152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Feedforward term:</a:t>
                  </a:r>
                  <a:endParaRPr lang="ko-KR" altLang="en-US" sz="1400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3481954" y="4463652"/>
                      <a:ext cx="3062377" cy="32752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𝒃𝒐𝒅𝒚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𝒉𝒊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oMath>
                      </a14:m>
                      <a:r>
                        <a:rPr lang="en-US" altLang="ko-KR" sz="1400" dirty="0" smtClean="0"/>
                        <a:t>: torso center to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oMath>
                      </a14:m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hip offset</a:t>
                      </a:r>
                      <a:endParaRPr lang="ko-KR" altLang="en-US" sz="1400" dirty="0"/>
                    </a:p>
                  </p:txBody>
                </p:sp>
              </mc:Choice>
              <mc:Fallback>
                <p:sp>
                  <p:nvSpPr>
                    <p:cNvPr id="18" name="직사각형 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1954" y="4463652"/>
                      <a:ext cx="3062377" cy="32752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1887" b="-150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3481954" y="4811139"/>
                      <a:ext cx="3143296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𝒔𝒕𝒂𝒏𝒄𝒆</m:t>
                              </m:r>
                            </m:sub>
                          </m:sSub>
                        </m:oMath>
                      </a14:m>
                      <a:r>
                        <a:rPr lang="en-US" altLang="ko-KR" sz="1400" dirty="0" smtClean="0"/>
                        <a:t>: stance time </a:t>
                      </a:r>
                      <a:r>
                        <a:rPr lang="en-US" altLang="ko-KR" sz="1400" dirty="0"/>
                        <a:t>(foot </a:t>
                      </a:r>
                      <a:r>
                        <a:rPr lang="en-US" altLang="ko-KR" sz="1400" dirty="0" smtClean="0"/>
                        <a:t>support time) </a:t>
                      </a:r>
                      <a:endParaRPr lang="ko-KR" altLang="en-US" sz="1400" dirty="0"/>
                    </a:p>
                  </p:txBody>
                </p:sp>
              </mc:Choice>
              <mc:Fallback>
                <p:sp>
                  <p:nvSpPr>
                    <p:cNvPr id="125" name="직사각형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1954" y="4811139"/>
                      <a:ext cx="3143296" cy="3077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4000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그룹 18"/>
              <p:cNvGrpSpPr/>
              <p:nvPr/>
            </p:nvGrpSpPr>
            <p:grpSpPr>
              <a:xfrm>
                <a:off x="3767904" y="3281075"/>
                <a:ext cx="1703436" cy="1296144"/>
                <a:chOff x="846764" y="4029075"/>
                <a:chExt cx="1703436" cy="1296144"/>
              </a:xfrm>
            </p:grpSpPr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846764" y="4029075"/>
                  <a:ext cx="1703436" cy="1296144"/>
                </a:xfrm>
                <a:prstGeom prst="roundRect">
                  <a:avLst>
                    <a:gd name="adj" fmla="val 11177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Bef>
                      <a:spcPts val="600"/>
                    </a:spcBef>
                    <a:buFont typeface="Wingdings" panose="05000000000000000000" pitchFamily="2" charset="2"/>
                    <a:buChar char="v"/>
                  </a:pPr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Capture point: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062641" y="4377732"/>
                      <a:ext cx="1202445" cy="50071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b="1" i="1" smtClean="0"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acc>
                              </m:num>
                              <m:den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den>
                            </m:f>
                          </m:oMath>
                        </m:oMathPara>
                      </a14:m>
                      <a:endParaRPr lang="ko-KR" altLang="en-US" sz="1400" b="1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19" name="직사각형 1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2641" y="4377732"/>
                      <a:ext cx="1202445" cy="50071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직사각형 11"/>
                <p:cNvSpPr/>
                <p:nvPr/>
              </p:nvSpPr>
              <p:spPr>
                <a:xfrm>
                  <a:off x="947453" y="4080307"/>
                  <a:ext cx="133562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Feedback term:</a:t>
                  </a:r>
                  <a:endParaRPr lang="ko-KR" altLang="en-US" sz="1400" dirty="0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1062641" y="4887947"/>
                  <a:ext cx="120783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Capture point</a:t>
                  </a:r>
                  <a:endParaRPr lang="ko-KR" altLang="en-US" sz="1400" dirty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직사각형 179"/>
                <p:cNvSpPr/>
                <p:nvPr/>
              </p:nvSpPr>
              <p:spPr>
                <a:xfrm>
                  <a:off x="3809856" y="4834896"/>
                  <a:ext cx="500652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en-US" altLang="ko-KR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ko-KR" sz="16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easy to measure using kinematic information</a:t>
                  </a:r>
                  <a:endPara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80" name="직사각형 1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56" y="4834896"/>
                  <a:ext cx="5006529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487" t="-5357"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직사각형 180"/>
            <p:cNvSpPr/>
            <p:nvPr/>
          </p:nvSpPr>
          <p:spPr>
            <a:xfrm>
              <a:off x="3809856" y="5158650"/>
              <a:ext cx="50065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It is reactive to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disturbances, even 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 the case of early stepping situation. </a:t>
              </a:r>
              <a:endPara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1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98"/>
          <p:cNvSpPr/>
          <p:nvPr/>
        </p:nvSpPr>
        <p:spPr>
          <a:xfrm>
            <a:off x="3609838" y="1877853"/>
            <a:ext cx="5376221" cy="4437222"/>
          </a:xfrm>
          <a:prstGeom prst="roundRect">
            <a:avLst>
              <a:gd name="adj" fmla="val 1117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직사각형 77"/>
              <p:cNvSpPr/>
              <p:nvPr/>
            </p:nvSpPr>
            <p:spPr>
              <a:xfrm>
                <a:off x="339334" y="1339737"/>
                <a:ext cx="76575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Foot trajectory generation: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polynomial function </a:t>
                </a:r>
                <a:endPara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1339737"/>
                <a:ext cx="7657510" cy="338554"/>
              </a:xfrm>
              <a:prstGeom prst="rect">
                <a:avLst/>
              </a:prstGeom>
              <a:blipFill>
                <a:blip r:embed="rId3"/>
                <a:stretch>
                  <a:fillRect l="-31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그룹 88"/>
          <p:cNvGrpSpPr/>
          <p:nvPr/>
        </p:nvGrpSpPr>
        <p:grpSpPr>
          <a:xfrm rot="1353757">
            <a:off x="977399" y="2434118"/>
            <a:ext cx="502907" cy="2393086"/>
            <a:chOff x="3225156" y="3393938"/>
            <a:chExt cx="515568" cy="2453333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94" name="원형 9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원형 9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원형 9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원형 9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타원 9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8" name="그룹 97"/>
          <p:cNvGrpSpPr/>
          <p:nvPr/>
        </p:nvGrpSpPr>
        <p:grpSpPr>
          <a:xfrm>
            <a:off x="515530" y="2340366"/>
            <a:ext cx="502907" cy="2393086"/>
            <a:chOff x="3225156" y="3393938"/>
            <a:chExt cx="515568" cy="2453333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03" name="원형 10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원형 10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원형 10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원형 10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타원 10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07" name="직선 연결선 106"/>
          <p:cNvCxnSpPr/>
          <p:nvPr/>
        </p:nvCxnSpPr>
        <p:spPr>
          <a:xfrm>
            <a:off x="0" y="4733452"/>
            <a:ext cx="355321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오른쪽 화살표 108"/>
          <p:cNvSpPr/>
          <p:nvPr/>
        </p:nvSpPr>
        <p:spPr>
          <a:xfrm rot="758867">
            <a:off x="1090480" y="2590346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20951130">
            <a:off x="1907688" y="2592287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1604026" y="2780807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 rot="633963">
            <a:off x="2070172" y="2354200"/>
            <a:ext cx="502907" cy="2393086"/>
            <a:chOff x="3225156" y="3393938"/>
            <a:chExt cx="515568" cy="2453333"/>
          </a:xfrm>
        </p:grpSpPr>
        <p:cxnSp>
          <p:nvCxnSpPr>
            <p:cNvPr id="118" name="직선 연결선 11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그룹 11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76" name="그룹 175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83" name="원형 18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원형 18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원형 18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원형 18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2" name="타원 18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7" name="타원 186"/>
          <p:cNvSpPr/>
          <p:nvPr/>
        </p:nvSpPr>
        <p:spPr>
          <a:xfrm>
            <a:off x="2034665" y="4665754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/>
              <p:cNvSpPr txBox="1"/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Acceleration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1776608" y="4746580"/>
                <a:ext cx="784061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608" y="4746580"/>
                <a:ext cx="784061" cy="396519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직사각형 192"/>
              <p:cNvSpPr/>
              <p:nvPr/>
            </p:nvSpPr>
            <p:spPr>
              <a:xfrm>
                <a:off x="444481" y="4746580"/>
                <a:ext cx="970009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3" name="직사각형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1" y="4746580"/>
                <a:ext cx="970009" cy="396519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3897896" y="2141965"/>
            <a:ext cx="3701334" cy="938078"/>
            <a:chOff x="4401026" y="1799065"/>
            <a:chExt cx="3701334" cy="9380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직사각형 76"/>
                <p:cNvSpPr/>
                <p:nvPr/>
              </p:nvSpPr>
              <p:spPr>
                <a:xfrm>
                  <a:off x="4401026" y="1799065"/>
                  <a:ext cx="3701334" cy="3157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026" y="1799065"/>
                  <a:ext cx="3701334" cy="3157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직사각형 193"/>
                <p:cNvSpPr/>
                <p:nvPr/>
              </p:nvSpPr>
              <p:spPr>
                <a:xfrm>
                  <a:off x="4448651" y="2108092"/>
                  <a:ext cx="3457036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194" name="직사각형 1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651" y="2108092"/>
                  <a:ext cx="3457036" cy="3125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직사각형 194"/>
                <p:cNvSpPr/>
                <p:nvPr/>
              </p:nvSpPr>
              <p:spPr>
                <a:xfrm>
                  <a:off x="4448651" y="2424557"/>
                  <a:ext cx="3086679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𝟐𝟎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195" name="직사각형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651" y="2424557"/>
                  <a:ext cx="3086679" cy="3125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3946406" y="3109345"/>
            <a:ext cx="4530120" cy="2383217"/>
            <a:chOff x="4313710" y="3030623"/>
            <a:chExt cx="4530120" cy="23832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직사각형 195"/>
                <p:cNvSpPr/>
                <p:nvPr/>
              </p:nvSpPr>
              <p:spPr>
                <a:xfrm>
                  <a:off x="4313710" y="3030623"/>
                  <a:ext cx="3574184" cy="2383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𝑳𝒆𝒕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ko-KR" sz="1400" dirty="0" smtClean="0"/>
                    <a:t> ,</a:t>
                  </a:r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</p:txBody>
            </p:sp>
          </mc:Choice>
          <mc:Fallback>
            <p:sp>
              <p:nvSpPr>
                <p:cNvPr id="196" name="직사각형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710" y="3030623"/>
                  <a:ext cx="3574184" cy="2383217"/>
                </a:xfrm>
                <a:prstGeom prst="rect">
                  <a:avLst/>
                </a:prstGeom>
                <a:blipFill>
                  <a:blip r:embed="rId10"/>
                  <a:stretch>
                    <a:fillRect r="-1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직사각형 196"/>
                <p:cNvSpPr/>
                <p:nvPr/>
              </p:nvSpPr>
              <p:spPr>
                <a:xfrm>
                  <a:off x="7884465" y="3190795"/>
                  <a:ext cx="959365" cy="20628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ko-KR" altLang="en-US" sz="1400" dirty="0" smtClean="0"/>
                    <a:t> </a:t>
                  </a:r>
                  <a:r>
                    <a:rPr lang="en-US" altLang="ko-KR" sz="1400" dirty="0" smtClean="0"/>
                    <a:t>,</a:t>
                  </a:r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</p:txBody>
            </p:sp>
          </mc:Choice>
          <mc:Fallback>
            <p:sp>
              <p:nvSpPr>
                <p:cNvPr id="197" name="직사각형 1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465" y="3190795"/>
                  <a:ext cx="959365" cy="2062872"/>
                </a:xfrm>
                <a:prstGeom prst="rect">
                  <a:avLst/>
                </a:prstGeom>
                <a:blipFill>
                  <a:blip r:embed="rId11"/>
                  <a:stretch>
                    <a:fillRect r="-6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직사각형 201"/>
          <p:cNvSpPr/>
          <p:nvPr/>
        </p:nvSpPr>
        <p:spPr>
          <a:xfrm>
            <a:off x="3979850" y="1665302"/>
            <a:ext cx="1156040" cy="44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/>
          <p:cNvSpPr txBox="1"/>
          <p:nvPr/>
        </p:nvSpPr>
        <p:spPr>
          <a:xfrm>
            <a:off x="4110729" y="1684741"/>
            <a:ext cx="216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직사각형 203"/>
              <p:cNvSpPr/>
              <p:nvPr/>
            </p:nvSpPr>
            <p:spPr>
              <a:xfrm>
                <a:off x="3788796" y="4842383"/>
                <a:ext cx="19597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 : initial time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204" name="직사각형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96" y="4842383"/>
                <a:ext cx="1959767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직사각형 204"/>
              <p:cNvSpPr/>
              <p:nvPr/>
            </p:nvSpPr>
            <p:spPr>
              <a:xfrm>
                <a:off x="4346738" y="5145945"/>
                <a:ext cx="2134559" cy="3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 : the end of step time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205" name="직사각형 2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738" y="5145945"/>
                <a:ext cx="2134559" cy="328167"/>
              </a:xfrm>
              <a:prstGeom prst="rect">
                <a:avLst/>
              </a:prstGeom>
              <a:blipFill>
                <a:blip r:embed="rId13"/>
                <a:stretch>
                  <a:fillRect t="-1852"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직사각형 205"/>
              <p:cNvSpPr/>
              <p:nvPr/>
            </p:nvSpPr>
            <p:spPr>
              <a:xfrm>
                <a:off x="4363249" y="5453722"/>
                <a:ext cx="4598408" cy="543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8288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ko-KR" sz="1400" dirty="0" smtClean="0"/>
                  <a:t>: initial and final position,</a:t>
                </a:r>
              </a:p>
              <a:p>
                <a:pPr indent="182880" algn="just"/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                                </a:t>
                </a:r>
                <a:r>
                  <a:rPr lang="en-US" altLang="ko-KR" sz="1400" dirty="0" smtClean="0"/>
                  <a:t>      velocity, acceleration respectively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206" name="직사각형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49" y="5453722"/>
                <a:ext cx="4598408" cy="543610"/>
              </a:xfrm>
              <a:prstGeom prst="rect">
                <a:avLst/>
              </a:prstGeom>
              <a:blipFill>
                <a:blip r:embed="rId14"/>
                <a:stretch>
                  <a:fillRect t="-1124" b="-1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9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1" y="795259"/>
            <a:ext cx="676857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High-level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generating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dynamically stable foot stepping location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직사각형 77"/>
              <p:cNvSpPr/>
              <p:nvPr/>
            </p:nvSpPr>
            <p:spPr>
              <a:xfrm>
                <a:off x="339334" y="1339737"/>
                <a:ext cx="76575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Foot trajectory generation: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polynomial function </a:t>
                </a:r>
                <a:endPara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1339737"/>
                <a:ext cx="7657510" cy="338554"/>
              </a:xfrm>
              <a:prstGeom prst="rect">
                <a:avLst/>
              </a:prstGeom>
              <a:blipFill>
                <a:blip r:embed="rId3"/>
                <a:stretch>
                  <a:fillRect l="-31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그룹 88"/>
          <p:cNvGrpSpPr/>
          <p:nvPr/>
        </p:nvGrpSpPr>
        <p:grpSpPr>
          <a:xfrm rot="1353757">
            <a:off x="977399" y="2434118"/>
            <a:ext cx="502907" cy="2393086"/>
            <a:chOff x="3225156" y="3393938"/>
            <a:chExt cx="515568" cy="2453333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94" name="원형 9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원형 9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원형 9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원형 9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타원 9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8" name="그룹 97"/>
          <p:cNvGrpSpPr/>
          <p:nvPr/>
        </p:nvGrpSpPr>
        <p:grpSpPr>
          <a:xfrm>
            <a:off x="515530" y="2340366"/>
            <a:ext cx="502907" cy="2393086"/>
            <a:chOff x="3225156" y="3393938"/>
            <a:chExt cx="515568" cy="2453333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03" name="원형 10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원형 10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원형 10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원형 10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타원 10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07" name="직선 연결선 106"/>
          <p:cNvCxnSpPr/>
          <p:nvPr/>
        </p:nvCxnSpPr>
        <p:spPr>
          <a:xfrm>
            <a:off x="0" y="4733452"/>
            <a:ext cx="355321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오른쪽 화살표 108"/>
          <p:cNvSpPr/>
          <p:nvPr/>
        </p:nvSpPr>
        <p:spPr>
          <a:xfrm rot="758867">
            <a:off x="1090480" y="2590346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20951130">
            <a:off x="1907688" y="2592287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1604026" y="2780807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 rot="633963">
            <a:off x="2070172" y="2354200"/>
            <a:ext cx="502907" cy="2393086"/>
            <a:chOff x="3225156" y="3393938"/>
            <a:chExt cx="515568" cy="2453333"/>
          </a:xfrm>
        </p:grpSpPr>
        <p:cxnSp>
          <p:nvCxnSpPr>
            <p:cNvPr id="118" name="직선 연결선 11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그룹 11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76" name="그룹 175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83" name="원형 18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원형 18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원형 18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원형 18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2" name="타원 18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7" name="타원 186"/>
          <p:cNvSpPr/>
          <p:nvPr/>
        </p:nvSpPr>
        <p:spPr>
          <a:xfrm>
            <a:off x="2034665" y="4665754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/>
              <p:cNvSpPr txBox="1"/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/>
                        <m:t>Acceleration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8" y="2053883"/>
                <a:ext cx="126222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1776608" y="4746580"/>
                <a:ext cx="784061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608" y="4746580"/>
                <a:ext cx="784061" cy="396519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직사각형 192"/>
              <p:cNvSpPr/>
              <p:nvPr/>
            </p:nvSpPr>
            <p:spPr>
              <a:xfrm>
                <a:off x="444481" y="4746580"/>
                <a:ext cx="970009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3" name="직사각형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1" y="4746580"/>
                <a:ext cx="970009" cy="396519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3609838" y="1665302"/>
            <a:ext cx="5376221" cy="4649773"/>
            <a:chOff x="3609838" y="1665302"/>
            <a:chExt cx="5376221" cy="4649773"/>
          </a:xfrm>
        </p:grpSpPr>
        <p:grpSp>
          <p:nvGrpSpPr>
            <p:cNvPr id="3" name="그룹 2"/>
            <p:cNvGrpSpPr/>
            <p:nvPr/>
          </p:nvGrpSpPr>
          <p:grpSpPr>
            <a:xfrm>
              <a:off x="3609838" y="1665302"/>
              <a:ext cx="5376221" cy="4649773"/>
              <a:chOff x="3609838" y="1665302"/>
              <a:chExt cx="5376221" cy="4649773"/>
            </a:xfrm>
          </p:grpSpPr>
          <p:sp>
            <p:nvSpPr>
              <p:cNvPr id="199" name="모서리가 둥근 직사각형 198"/>
              <p:cNvSpPr/>
              <p:nvPr/>
            </p:nvSpPr>
            <p:spPr>
              <a:xfrm>
                <a:off x="3609838" y="1877853"/>
                <a:ext cx="5376221" cy="4437222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3979850" y="1665302"/>
                <a:ext cx="1156040" cy="441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4110729" y="1684741"/>
                <a:ext cx="21651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직사각형 50"/>
                <p:cNvSpPr/>
                <p:nvPr/>
              </p:nvSpPr>
              <p:spPr>
                <a:xfrm>
                  <a:off x="4168089" y="4265526"/>
                  <a:ext cx="2765244" cy="390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∴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𝒇𝒐𝒐𝒕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sSup>
                          <m:sSupPr>
                            <m:ctrl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1" name="직사각형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089" y="4265526"/>
                  <a:ext cx="2765244" cy="390556"/>
                </a:xfrm>
                <a:prstGeom prst="rect">
                  <a:avLst/>
                </a:prstGeom>
                <a:blipFill>
                  <a:blip r:embed="rId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직사각형 52"/>
                <p:cNvSpPr/>
                <p:nvPr/>
              </p:nvSpPr>
              <p:spPr>
                <a:xfrm>
                  <a:off x="4110729" y="2691708"/>
                  <a:ext cx="2340577" cy="1991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/>
                    <a:t>C</a:t>
                  </a:r>
                  <a:r>
                    <a:rPr lang="en-US" altLang="ko-KR" sz="1400" dirty="0" smtClean="0"/>
                    <a:t>alculate</a:t>
                  </a:r>
                  <a:r>
                    <a:rPr lang="en-US" altLang="ko-KR" sz="1400" b="1" dirty="0" smtClean="0"/>
                    <a:t>: </a:t>
                  </a: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  <a:p>
                  <a:endParaRPr lang="ko-KR" altLang="en-US" sz="1400" dirty="0"/>
                </a:p>
              </p:txBody>
            </p:sp>
          </mc:Choice>
          <mc:Fallback>
            <p:sp>
              <p:nvSpPr>
                <p:cNvPr id="53" name="직사각형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729" y="2691708"/>
                  <a:ext cx="2340577" cy="1991892"/>
                </a:xfrm>
                <a:prstGeom prst="rect">
                  <a:avLst/>
                </a:prstGeom>
                <a:blipFill>
                  <a:blip r:embed="rId8"/>
                  <a:stretch>
                    <a:fillRect l="-78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직사각형 53"/>
                <p:cNvSpPr/>
                <p:nvPr/>
              </p:nvSpPr>
              <p:spPr>
                <a:xfrm>
                  <a:off x="3931587" y="2134882"/>
                  <a:ext cx="4348626" cy="3288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1)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altLang="ko-KR" sz="1400" dirty="0" smtClean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𝑠𝑡𝑒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altLang="ko-KR" sz="1400" dirty="0" smtClean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4" name="직사각형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587" y="2134882"/>
                  <a:ext cx="4348626" cy="328808"/>
                </a:xfrm>
                <a:prstGeom prst="rect">
                  <a:avLst/>
                </a:prstGeom>
                <a:blipFill>
                  <a:blip r:embed="rId9"/>
                  <a:stretch>
                    <a:fillRect l="-421" t="-1852" b="-148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직사각형 54"/>
                <p:cNvSpPr/>
                <p:nvPr/>
              </p:nvSpPr>
              <p:spPr>
                <a:xfrm>
                  <a:off x="4301376" y="4604587"/>
                  <a:ext cx="3078407" cy="390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𝒇𝒐𝒐𝒕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p>
                                  <m:sSupPr>
                                    <m:ctrlP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376" y="4604587"/>
                  <a:ext cx="3078407" cy="390556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직사각형 55"/>
                <p:cNvSpPr/>
                <p:nvPr/>
              </p:nvSpPr>
              <p:spPr>
                <a:xfrm>
                  <a:off x="4292324" y="4934472"/>
                  <a:ext cx="3171959" cy="390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𝒇𝒐𝒐𝒕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sSup>
                          <m:sSupPr>
                            <m:ctrl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6" name="직사각형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324" y="4934472"/>
                  <a:ext cx="3171959" cy="390556"/>
                </a:xfrm>
                <a:prstGeom prst="rect">
                  <a:avLst/>
                </a:prstGeom>
                <a:blipFill>
                  <a:blip r:embed="rId11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0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339334" y="1662527"/>
            <a:ext cx="3518507" cy="2259879"/>
            <a:chOff x="4313409" y="2889173"/>
            <a:chExt cx="4374654" cy="2809769"/>
          </a:xfrm>
        </p:grpSpPr>
        <p:grpSp>
          <p:nvGrpSpPr>
            <p:cNvPr id="156" name="그룹 155"/>
            <p:cNvGrpSpPr/>
            <p:nvPr/>
          </p:nvGrpSpPr>
          <p:grpSpPr>
            <a:xfrm>
              <a:off x="5689068" y="3136687"/>
              <a:ext cx="2998995" cy="2190812"/>
              <a:chOff x="2595348" y="3823319"/>
              <a:chExt cx="2998995" cy="2190812"/>
            </a:xfrm>
          </p:grpSpPr>
          <p:sp>
            <p:nvSpPr>
              <p:cNvPr id="130" name="순서도: 데이터 129"/>
              <p:cNvSpPr/>
              <p:nvPr/>
            </p:nvSpPr>
            <p:spPr>
              <a:xfrm rot="1201027">
                <a:off x="2595348" y="5400838"/>
                <a:ext cx="2903072" cy="391163"/>
              </a:xfrm>
              <a:prstGeom prst="flowChartInputOutp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4943930" y="4362335"/>
                <a:ext cx="650413" cy="1418014"/>
                <a:chOff x="2664480" y="4327702"/>
                <a:chExt cx="650413" cy="1418014"/>
              </a:xfrm>
            </p:grpSpPr>
            <p:sp>
              <p:nvSpPr>
                <p:cNvPr id="92" name="원통 91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순서도: 직접 액세스 저장소 92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6" name="순서도: 직접 액세스 저장소 95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7" name="직선 연결선 96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8" name="타원 97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3641968" y="3823319"/>
                <a:ext cx="650413" cy="1418014"/>
                <a:chOff x="2816880" y="4480102"/>
                <a:chExt cx="650413" cy="1418014"/>
              </a:xfrm>
            </p:grpSpPr>
            <p:sp>
              <p:nvSpPr>
                <p:cNvPr id="63" name="원통 62"/>
                <p:cNvSpPr/>
                <p:nvPr/>
              </p:nvSpPr>
              <p:spPr>
                <a:xfrm rot="6702525">
                  <a:off x="2894529" y="44328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순서도: 직접 액세스 저장소 63"/>
                <p:cNvSpPr/>
                <p:nvPr/>
              </p:nvSpPr>
              <p:spPr>
                <a:xfrm rot="9846519">
                  <a:off x="2816880" y="48468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5" name="직선 연결선 64"/>
                <p:cNvCxnSpPr/>
                <p:nvPr/>
              </p:nvCxnSpPr>
              <p:spPr>
                <a:xfrm flipV="1">
                  <a:off x="2941740" y="46236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2985462" y="49950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순서도: 직접 액세스 저장소 69"/>
                <p:cNvSpPr/>
                <p:nvPr/>
              </p:nvSpPr>
              <p:spPr>
                <a:xfrm rot="9846519">
                  <a:off x="3217573" y="52841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1" name="직선 연결선 70"/>
                <p:cNvCxnSpPr/>
                <p:nvPr/>
              </p:nvCxnSpPr>
              <p:spPr>
                <a:xfrm flipV="1">
                  <a:off x="2938167" y="54439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타원 71"/>
                <p:cNvSpPr/>
                <p:nvPr/>
              </p:nvSpPr>
              <p:spPr>
                <a:xfrm>
                  <a:off x="2856861" y="57863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6" name="직선 연결선 35"/>
              <p:cNvCxnSpPr/>
              <p:nvPr/>
            </p:nvCxnSpPr>
            <p:spPr>
              <a:xfrm flipV="1">
                <a:off x="3088790" y="3892666"/>
                <a:ext cx="662788" cy="1652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>
              <a:xfrm>
                <a:off x="2841008" y="4011050"/>
                <a:ext cx="650413" cy="1418014"/>
                <a:chOff x="2664480" y="4327702"/>
                <a:chExt cx="650413" cy="1418014"/>
              </a:xfrm>
            </p:grpSpPr>
            <p:sp>
              <p:nvSpPr>
                <p:cNvPr id="48" name="원통 47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순서도: 직접 액세스 저장소 7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순서도: 직접 액세스 저장소 59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타원 19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1" name="직선 연결선 80"/>
              <p:cNvCxnSpPr/>
              <p:nvPr/>
            </p:nvCxnSpPr>
            <p:spPr>
              <a:xfrm flipH="1" flipV="1">
                <a:off x="3388579" y="3990777"/>
                <a:ext cx="1344226" cy="53519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그룹 81"/>
              <p:cNvGrpSpPr/>
              <p:nvPr/>
            </p:nvGrpSpPr>
            <p:grpSpPr>
              <a:xfrm>
                <a:off x="4193632" y="4596117"/>
                <a:ext cx="650413" cy="1418014"/>
                <a:chOff x="2664480" y="4327702"/>
                <a:chExt cx="650413" cy="1418014"/>
              </a:xfrm>
            </p:grpSpPr>
            <p:sp>
              <p:nvSpPr>
                <p:cNvPr id="83" name="원통 82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순서도: 직접 액세스 저장소 83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5" name="직선 연결선 84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순서도: 직접 액세스 저장소 86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9" name="타원 88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90" name="직선 연결선 89"/>
              <p:cNvCxnSpPr/>
              <p:nvPr/>
            </p:nvCxnSpPr>
            <p:spPr>
              <a:xfrm flipV="1">
                <a:off x="4390383" y="4438189"/>
                <a:ext cx="662788" cy="1652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/>
            <p:cNvGrpSpPr/>
            <p:nvPr/>
          </p:nvGrpSpPr>
          <p:grpSpPr>
            <a:xfrm>
              <a:off x="5068128" y="4577493"/>
              <a:ext cx="1134144" cy="1121449"/>
              <a:chOff x="216359" y="4954951"/>
              <a:chExt cx="1134144" cy="1121449"/>
            </a:xfrm>
          </p:grpSpPr>
          <p:cxnSp>
            <p:nvCxnSpPr>
              <p:cNvPr id="116" name="직선 화살표 연결선 115"/>
              <p:cNvCxnSpPr/>
              <p:nvPr/>
            </p:nvCxnSpPr>
            <p:spPr>
              <a:xfrm flipV="1">
                <a:off x="693184" y="5185427"/>
                <a:ext cx="0" cy="40057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7" name="직선 화살표 연결선 116"/>
              <p:cNvCxnSpPr/>
              <p:nvPr/>
            </p:nvCxnSpPr>
            <p:spPr>
              <a:xfrm>
                <a:off x="693184" y="5578163"/>
                <a:ext cx="46228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433443" y="5578163"/>
                <a:ext cx="259744" cy="19210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840580" y="5202164"/>
                    <a:ext cx="412961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0" name="직사각형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580" y="5202164"/>
                    <a:ext cx="412961" cy="3826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216359" y="5398284"/>
                    <a:ext cx="40897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1" name="직사각형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359" y="5398284"/>
                    <a:ext cx="408975" cy="3826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395642" y="4954951"/>
                    <a:ext cx="395025" cy="38266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2" name="직사각형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642" y="4954951"/>
                    <a:ext cx="395025" cy="382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TextBox 126"/>
              <p:cNvSpPr txBox="1"/>
              <p:nvPr/>
            </p:nvSpPr>
            <p:spPr>
              <a:xfrm flipH="1">
                <a:off x="224784" y="5770267"/>
                <a:ext cx="1125719" cy="30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Inertial frame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4313409" y="3420780"/>
              <a:ext cx="2877525" cy="1631308"/>
              <a:chOff x="1219689" y="4107412"/>
              <a:chExt cx="2877525" cy="1631308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V="1">
                <a:off x="1538110" y="5370642"/>
                <a:ext cx="0" cy="30465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정육면체 25"/>
              <p:cNvSpPr/>
              <p:nvPr/>
            </p:nvSpPr>
            <p:spPr>
              <a:xfrm>
                <a:off x="1446322" y="5169144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정육면체 26"/>
              <p:cNvSpPr/>
              <p:nvPr/>
            </p:nvSpPr>
            <p:spPr>
              <a:xfrm>
                <a:off x="1701647" y="5376067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정육면체 27"/>
              <p:cNvSpPr/>
              <p:nvPr/>
            </p:nvSpPr>
            <p:spPr>
              <a:xfrm>
                <a:off x="1949299" y="5170138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1619618" y="5269084"/>
                <a:ext cx="33165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V="1">
                <a:off x="1901527" y="5299353"/>
                <a:ext cx="113647" cy="10874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1801587" y="5186173"/>
                <a:ext cx="0" cy="22192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원통 31"/>
              <p:cNvSpPr/>
              <p:nvPr/>
            </p:nvSpPr>
            <p:spPr>
              <a:xfrm>
                <a:off x="1723898" y="4938484"/>
                <a:ext cx="153086" cy="24769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 flipV="1">
                <a:off x="1801587" y="4737046"/>
                <a:ext cx="0" cy="22192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원통 33"/>
              <p:cNvSpPr/>
              <p:nvPr/>
            </p:nvSpPr>
            <p:spPr>
              <a:xfrm rot="16200000">
                <a:off x="1723250" y="4571746"/>
                <a:ext cx="153086" cy="24769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원통 34"/>
              <p:cNvSpPr/>
              <p:nvPr/>
            </p:nvSpPr>
            <p:spPr>
              <a:xfrm rot="7765506">
                <a:off x="2099432" y="4570162"/>
                <a:ext cx="153086" cy="247690"/>
              </a:xfrm>
              <a:prstGeom prst="can">
                <a:avLst>
                  <a:gd name="adj" fmla="val 8089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5" idx="2"/>
              </p:cNvCxnSpPr>
              <p:nvPr/>
            </p:nvCxnSpPr>
            <p:spPr>
              <a:xfrm flipV="1">
                <a:off x="2224585" y="4292496"/>
                <a:ext cx="1872629" cy="34238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 flipH="1">
                <a:off x="1219689" y="4107412"/>
                <a:ext cx="1601232" cy="497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Under-actuated </a:t>
                </a:r>
              </a:p>
              <a:p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base coordinates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1" name="직선 연결선 130"/>
              <p:cNvCxnSpPr>
                <a:stCxn id="34" idx="3"/>
              </p:cNvCxnSpPr>
              <p:nvPr/>
            </p:nvCxnSpPr>
            <p:spPr>
              <a:xfrm flipV="1">
                <a:off x="1923638" y="4694007"/>
                <a:ext cx="193468" cy="158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6" name="그룹 145"/>
              <p:cNvGrpSpPr/>
              <p:nvPr/>
            </p:nvGrpSpPr>
            <p:grpSpPr>
              <a:xfrm>
                <a:off x="1357362" y="5679935"/>
                <a:ext cx="319320" cy="58785"/>
                <a:chOff x="6231559" y="4911961"/>
                <a:chExt cx="319320" cy="58785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>
                  <a:off x="6274665" y="4915790"/>
                  <a:ext cx="276214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/>
                <p:cNvCxnSpPr/>
                <p:nvPr/>
              </p:nvCxnSpPr>
              <p:spPr>
                <a:xfrm flipV="1">
                  <a:off x="6231559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>
                <a:xfrm flipV="1">
                  <a:off x="6303978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>
                <a:xfrm flipV="1">
                  <a:off x="6389504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>
                <a:xfrm flipV="1">
                  <a:off x="6479421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그룹 153"/>
            <p:cNvGrpSpPr/>
            <p:nvPr/>
          </p:nvGrpSpPr>
          <p:grpSpPr>
            <a:xfrm>
              <a:off x="7118961" y="2889173"/>
              <a:ext cx="1378332" cy="904301"/>
              <a:chOff x="4124203" y="3621543"/>
              <a:chExt cx="1378332" cy="904301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4203171" y="3843755"/>
                <a:ext cx="313331" cy="507296"/>
                <a:chOff x="2790618" y="5043177"/>
                <a:chExt cx="433114" cy="433617"/>
              </a:xfrm>
            </p:grpSpPr>
            <p:cxnSp>
              <p:nvCxnSpPr>
                <p:cNvPr id="107" name="직선 화살표 연결선 106"/>
                <p:cNvCxnSpPr/>
                <p:nvPr/>
              </p:nvCxnSpPr>
              <p:spPr>
                <a:xfrm flipV="1">
                  <a:off x="2790618" y="5043177"/>
                  <a:ext cx="0" cy="3276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8" name="직선 화살표 연결선 107"/>
                <p:cNvCxnSpPr/>
                <p:nvPr/>
              </p:nvCxnSpPr>
              <p:spPr>
                <a:xfrm>
                  <a:off x="2790619" y="5364126"/>
                  <a:ext cx="433113" cy="1126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9" name="직선 화살표 연결선 108"/>
                <p:cNvCxnSpPr/>
                <p:nvPr/>
              </p:nvCxnSpPr>
              <p:spPr>
                <a:xfrm flipV="1">
                  <a:off x="2790621" y="5297923"/>
                  <a:ext cx="421883" cy="6560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50" name="TextBox 149"/>
              <p:cNvSpPr txBox="1"/>
              <p:nvPr/>
            </p:nvSpPr>
            <p:spPr>
              <a:xfrm flipH="1">
                <a:off x="4376816" y="3707447"/>
                <a:ext cx="1125719" cy="30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Body frame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4389536" y="3882538"/>
                    <a:ext cx="412961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9536" y="3882538"/>
                    <a:ext cx="412961" cy="3826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4389587" y="4143176"/>
                    <a:ext cx="40897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2" name="직사각형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9587" y="4143176"/>
                    <a:ext cx="408975" cy="38266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4124203" y="3621543"/>
                    <a:ext cx="39502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4203" y="3621543"/>
                    <a:ext cx="395025" cy="3826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0" name="그룹 209"/>
            <p:cNvGrpSpPr/>
            <p:nvPr/>
          </p:nvGrpSpPr>
          <p:grpSpPr>
            <a:xfrm>
              <a:off x="5910097" y="4549869"/>
              <a:ext cx="2227573" cy="968972"/>
              <a:chOff x="5910097" y="4549869"/>
              <a:chExt cx="2227573" cy="968972"/>
            </a:xfrm>
          </p:grpSpPr>
          <p:cxnSp>
            <p:nvCxnSpPr>
              <p:cNvPr id="196" name="직선 화살표 연결선 195"/>
              <p:cNvCxnSpPr/>
              <p:nvPr/>
            </p:nvCxnSpPr>
            <p:spPr>
              <a:xfrm flipH="1" flipV="1">
                <a:off x="6048177" y="4744523"/>
                <a:ext cx="151007" cy="25899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/>
              <p:cNvCxnSpPr/>
              <p:nvPr/>
            </p:nvCxnSpPr>
            <p:spPr>
              <a:xfrm flipV="1">
                <a:off x="6612313" y="4549869"/>
                <a:ext cx="175433" cy="20639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/>
              <p:cNvCxnSpPr/>
              <p:nvPr/>
            </p:nvCxnSpPr>
            <p:spPr>
              <a:xfrm flipV="1">
                <a:off x="7186205" y="5305337"/>
                <a:ext cx="145526" cy="21350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화살표 연결선 203"/>
              <p:cNvCxnSpPr/>
              <p:nvPr/>
            </p:nvCxnSpPr>
            <p:spPr>
              <a:xfrm flipV="1">
                <a:off x="8122996" y="5095104"/>
                <a:ext cx="14674" cy="3089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/>
                  <p:cNvSpPr txBox="1"/>
                  <p:nvPr/>
                </p:nvSpPr>
                <p:spPr>
                  <a:xfrm flipH="1">
                    <a:off x="5910097" y="5046113"/>
                    <a:ext cx="1515790" cy="3391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a14:m>
                    <a:r>
                      <a:rPr lang="en-US" altLang="ko-KR" sz="1000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: Contact forces</a:t>
                    </a:r>
                    <a:endParaRPr lang="ko-KR" altLang="en-US" sz="1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2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910097" y="5046113"/>
                    <a:ext cx="1515790" cy="339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8" name="그룹 217"/>
          <p:cNvGrpSpPr/>
          <p:nvPr/>
        </p:nvGrpSpPr>
        <p:grpSpPr>
          <a:xfrm>
            <a:off x="339334" y="4238818"/>
            <a:ext cx="7657510" cy="646061"/>
            <a:chOff x="339334" y="3986654"/>
            <a:chExt cx="7657510" cy="646061"/>
          </a:xfrm>
        </p:grpSpPr>
        <p:sp>
          <p:nvSpPr>
            <p:cNvPr id="19" name="직사각형 18"/>
            <p:cNvSpPr/>
            <p:nvPr/>
          </p:nvSpPr>
          <p:spPr>
            <a:xfrm>
              <a:off x="339334" y="3986654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Equations of Motion: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직사각형 211"/>
                <p:cNvSpPr/>
                <p:nvPr/>
              </p:nvSpPr>
              <p:spPr>
                <a:xfrm>
                  <a:off x="521908" y="4321155"/>
                  <a:ext cx="2932021" cy="31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acc>
                          <m:accPr>
                            <m:chr m:val="̈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2" name="직사각형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08" y="4321155"/>
                  <a:ext cx="2932021" cy="311560"/>
                </a:xfrm>
                <a:prstGeom prst="rect">
                  <a:avLst/>
                </a:prstGeom>
                <a:blipFill>
                  <a:blip r:embed="rId9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그룹 218"/>
          <p:cNvGrpSpPr/>
          <p:nvPr/>
        </p:nvGrpSpPr>
        <p:grpSpPr>
          <a:xfrm>
            <a:off x="339334" y="4949711"/>
            <a:ext cx="7657510" cy="1082036"/>
            <a:chOff x="339334" y="4697547"/>
            <a:chExt cx="7657510" cy="1082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직사각형 215"/>
                <p:cNvSpPr/>
                <p:nvPr/>
              </p:nvSpPr>
              <p:spPr>
                <a:xfrm>
                  <a:off x="682375" y="5034123"/>
                  <a:ext cx="1707775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𝒄𝒐𝒏𝒔𝒕</m:t>
                      </m:r>
                    </m:oMath>
                  </a14:m>
                  <a:r>
                    <a:rPr lang="en-US" altLang="ko-KR" sz="1400" b="1" i="1" dirty="0" smtClean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ko-KR" sz="1400" b="1" i="1" dirty="0" smtClean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ko-KR" altLang="en-US" sz="1400" b="1" dirty="0" smtClean="0"/>
                    <a:t> </a:t>
                  </a:r>
                  <a:endParaRPr lang="en-US" altLang="ko-KR" sz="1400" b="1" dirty="0" smtClean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6" name="직사각형 2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75" y="5034123"/>
                  <a:ext cx="1707775" cy="745460"/>
                </a:xfrm>
                <a:prstGeom prst="rect">
                  <a:avLst/>
                </a:prstGeom>
                <a:blipFill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" name="직사각형 216"/>
            <p:cNvSpPr/>
            <p:nvPr/>
          </p:nvSpPr>
          <p:spPr>
            <a:xfrm>
              <a:off x="339334" y="4697547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Constraint Equations:</a:t>
              </a: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4570945" y="1259294"/>
            <a:ext cx="4268166" cy="5087297"/>
            <a:chOff x="4570945" y="1259294"/>
            <a:chExt cx="4268166" cy="5087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888606" y="1516518"/>
                  <a:ext cx="1925719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𝟏𝟖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1516518"/>
                  <a:ext cx="1925719" cy="312586"/>
                </a:xfrm>
                <a:prstGeom prst="rect">
                  <a:avLst/>
                </a:prstGeom>
                <a:blipFill>
                  <a:blip r:embed="rId11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/>
                <p:cNvSpPr txBox="1"/>
                <p:nvPr/>
              </p:nvSpPr>
              <p:spPr>
                <a:xfrm flipH="1">
                  <a:off x="4570945" y="1824544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under-actuated base coordinates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1" name="TextBox 2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1824544"/>
                  <a:ext cx="3207582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380" t="-1961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직사각형 221"/>
                <p:cNvSpPr/>
                <p:nvPr/>
              </p:nvSpPr>
              <p:spPr>
                <a:xfrm>
                  <a:off x="4888606" y="2037206"/>
                  <a:ext cx="3301673" cy="3899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𝒓𝒐𝒍𝒍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𝒑𝒊𝒕𝒄𝒉</m:t>
                                    </m:r>
                                  </m:sub>
                                </m:s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𝒚𝒂𝒘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22" name="직사각형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2037206"/>
                  <a:ext cx="3301673" cy="389915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 flipH="1">
                  <a:off x="4570945" y="1259294"/>
                  <a:ext cx="3619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generalized coordinates in joint space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1259294"/>
                  <a:ext cx="3619334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337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 flipH="1">
                  <a:off x="4570945" y="2432832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actuated joint coordinates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2432832"/>
                  <a:ext cx="3207582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380"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 flipH="1">
                  <a:off x="4570945" y="3781423"/>
                  <a:ext cx="320758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sum of Coriolis, centrifugal, gravitational forces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3781423"/>
                  <a:ext cx="3207582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380" t="-1163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 flipH="1">
                  <a:off x="4570945" y="3454596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mass matrix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3454596"/>
                  <a:ext cx="3207582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 flipH="1">
                  <a:off x="4570945" y="4278755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actuator torque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4278755"/>
                  <a:ext cx="3207582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/>
                <p:cNvSpPr txBox="1"/>
                <p:nvPr/>
              </p:nvSpPr>
              <p:spPr>
                <a:xfrm flipH="1">
                  <a:off x="4570945" y="4585107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selection matrix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0" name="TextBox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4585107"/>
                  <a:ext cx="3207582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380"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직사각형 231"/>
                <p:cNvSpPr/>
                <p:nvPr/>
              </p:nvSpPr>
              <p:spPr>
                <a:xfrm>
                  <a:off x="4888606" y="2726692"/>
                  <a:ext cx="1104020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2" name="직사각형 2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2726692"/>
                  <a:ext cx="1104020" cy="3125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직사각형 232"/>
                <p:cNvSpPr/>
                <p:nvPr/>
              </p:nvSpPr>
              <p:spPr>
                <a:xfrm>
                  <a:off x="4888606" y="4878483"/>
                  <a:ext cx="2173031" cy="3128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3" name="직사각형 2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4878483"/>
                  <a:ext cx="2173031" cy="312843"/>
                </a:xfrm>
                <a:prstGeom prst="rect">
                  <a:avLst/>
                </a:prstGeom>
                <a:blipFill>
                  <a:blip r:embed="rId2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flipH="1">
                  <a:off x="4570945" y="5147546"/>
                  <a:ext cx="34967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contact forces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5147546"/>
                  <a:ext cx="3496730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349" t="-1961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직사각형 235"/>
                <p:cNvSpPr/>
                <p:nvPr/>
              </p:nvSpPr>
              <p:spPr>
                <a:xfrm>
                  <a:off x="4888606" y="5440922"/>
                  <a:ext cx="3912033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𝒄𝒐𝒏𝒕𝒂𝒄𝒕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𝒑𝒐𝒊𝒏𝒕𝒔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6" name="직사각형 2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5440922"/>
                  <a:ext cx="3912033" cy="312586"/>
                </a:xfrm>
                <a:prstGeom prst="rect">
                  <a:avLst/>
                </a:prstGeom>
                <a:blipFill>
                  <a:blip r:embed="rId2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 flipH="1">
                  <a:off x="4570945" y="5740629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support Jacobian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5740629"/>
                  <a:ext cx="32075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직사각형 237"/>
                <p:cNvSpPr/>
                <p:nvPr/>
              </p:nvSpPr>
              <p:spPr>
                <a:xfrm>
                  <a:off x="4888606" y="6034005"/>
                  <a:ext cx="3950505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𝟏𝟖</m:t>
                            </m:r>
                          </m:sup>
                        </m:s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𝒄𝒐𝒏𝒕𝒂𝒄𝒕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𝒑𝒐𝒊𝒏𝒕𝒔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8" name="직사각형 2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6034005"/>
                  <a:ext cx="3950505" cy="312586"/>
                </a:xfrm>
                <a:prstGeom prst="rect">
                  <a:avLst/>
                </a:prstGeom>
                <a:blipFill>
                  <a:blip r:embed="rId25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직사각형 240"/>
                <p:cNvSpPr/>
                <p:nvPr/>
              </p:nvSpPr>
              <p:spPr>
                <a:xfrm>
                  <a:off x="4892876" y="3180923"/>
                  <a:ext cx="1004634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41" name="직사각형 2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76" y="3180923"/>
                  <a:ext cx="1004634" cy="31258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 flipH="1">
                  <a:off x="4575215" y="2923699"/>
                  <a:ext cx="3619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contact vector in Cartesian space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5215" y="2923699"/>
                  <a:ext cx="3619334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37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직선 연결선 244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Floating base multi-body dynamics</a:t>
            </a:r>
          </a:p>
        </p:txBody>
      </p:sp>
    </p:spTree>
    <p:extLst>
      <p:ext uri="{BB962C8B-B14F-4D97-AF65-F5344CB8AC3E}">
        <p14:creationId xmlns:p14="http://schemas.microsoft.com/office/powerpoint/2010/main" val="39098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Quadratic programming: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/>
              <p:cNvSpPr/>
              <p:nvPr/>
            </p:nvSpPr>
            <p:spPr>
              <a:xfrm>
                <a:off x="50901" y="1659153"/>
                <a:ext cx="3086100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𝑮𝑿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func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1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altLang="ko-KR" sz="1400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ko-KR" sz="1400" b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sz="1400" b="1" i="1" dirty="0" smtClean="0">
                  <a:latin typeface="Cambria Math" panose="02040503050406030204" pitchFamily="18" charset="0"/>
                </a:endParaRPr>
              </a:p>
              <a:p>
                <a:pPr indent="66675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ko-KR" sz="1400" b="1" dirty="0" smtClean="0"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ko-KR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15" name="직사각형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" y="1659153"/>
                <a:ext cx="3086100" cy="1034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/>
          <p:cNvSpPr/>
          <p:nvPr/>
        </p:nvSpPr>
        <p:spPr>
          <a:xfrm>
            <a:off x="4488663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9334" y="2683546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Optimize a cost function of the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89038" y="3018875"/>
                <a:ext cx="1205073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𝑨𝑿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8" y="3018875"/>
                <a:ext cx="1205073" cy="49564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55556" y="3478665"/>
                <a:ext cx="2472408" cy="311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:r>
                  <a:rPr lang="en-US" altLang="ko-KR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ko-KR" sz="1400" b="1" i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6" y="3478665"/>
                <a:ext cx="2472408" cy="311560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/>
              <p:cNvSpPr/>
              <p:nvPr/>
            </p:nvSpPr>
            <p:spPr>
              <a:xfrm>
                <a:off x="339334" y="3927662"/>
                <a:ext cx="3794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can be decomposed into smaller blocks:</a:t>
                </a:r>
              </a:p>
            </p:txBody>
          </p:sp>
        </mc:Choice>
        <mc:Fallback xmlns="">
          <p:sp>
            <p:nvSpPr>
              <p:cNvPr id="124" name="직사각형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3927662"/>
                <a:ext cx="3794516" cy="584775"/>
              </a:xfrm>
              <a:prstGeom prst="rect">
                <a:avLst/>
              </a:prstGeom>
              <a:blipFill>
                <a:blip r:embed="rId6"/>
                <a:stretch>
                  <a:fillRect l="-64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/>
              <p:cNvSpPr/>
              <p:nvPr/>
            </p:nvSpPr>
            <p:spPr>
              <a:xfrm>
                <a:off x="780947" y="4591270"/>
                <a:ext cx="2199961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25" name="직사각형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7" y="4591270"/>
                <a:ext cx="2199961" cy="922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/>
              <p:cNvSpPr/>
              <p:nvPr/>
            </p:nvSpPr>
            <p:spPr>
              <a:xfrm>
                <a:off x="789038" y="5513510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6" name="직사각형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8" y="5513510"/>
                <a:ext cx="3502476" cy="661720"/>
              </a:xfrm>
              <a:prstGeom prst="rect">
                <a:avLst/>
              </a:prstGeom>
              <a:blipFill>
                <a:blip r:embed="rId8"/>
                <a:stretch>
                  <a:fillRect l="-870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연결선 127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724401" y="1846170"/>
            <a:ext cx="4115752" cy="1453273"/>
            <a:chOff x="4800601" y="2336952"/>
            <a:chExt cx="4115752" cy="1453273"/>
          </a:xfrm>
        </p:grpSpPr>
        <p:grpSp>
          <p:nvGrpSpPr>
            <p:cNvPr id="134" name="그룹 133"/>
            <p:cNvGrpSpPr/>
            <p:nvPr/>
          </p:nvGrpSpPr>
          <p:grpSpPr>
            <a:xfrm>
              <a:off x="4800601" y="2336952"/>
              <a:ext cx="4115752" cy="1453273"/>
              <a:chOff x="170984" y="1682262"/>
              <a:chExt cx="4115752" cy="1476782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70984" y="1928434"/>
                <a:ext cx="4115752" cy="1230610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329946" y="1682262"/>
                <a:ext cx="1879388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0867" y="1702014"/>
                <a:ext cx="1849892" cy="34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Equality Constraint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직사각형 212"/>
                <p:cNvSpPr/>
                <p:nvPr/>
              </p:nvSpPr>
              <p:spPr>
                <a:xfrm>
                  <a:off x="4901018" y="3001040"/>
                  <a:ext cx="3914918" cy="7020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d>
                              <m:d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  <m:d>
                          <m:dPr>
                            <m:ctrlP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3" name="직사각형 2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018" y="3001040"/>
                  <a:ext cx="3914918" cy="7020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/>
            <p:cNvSpPr/>
            <p:nvPr/>
          </p:nvSpPr>
          <p:spPr>
            <a:xfrm>
              <a:off x="5004100" y="2693263"/>
              <a:ext cx="18619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Equations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of Motion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24401" y="3556310"/>
            <a:ext cx="4115752" cy="2371099"/>
            <a:chOff x="4724401" y="3220075"/>
            <a:chExt cx="4115752" cy="2371099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724401" y="3220075"/>
              <a:ext cx="4115752" cy="2371099"/>
              <a:chOff x="170984" y="1682262"/>
              <a:chExt cx="4115752" cy="2409455"/>
            </a:xfrm>
          </p:grpSpPr>
          <p:sp>
            <p:nvSpPr>
              <p:cNvPr id="148" name="모서리가 둥근 직사각형 147"/>
              <p:cNvSpPr/>
              <p:nvPr/>
            </p:nvSpPr>
            <p:spPr>
              <a:xfrm>
                <a:off x="170984" y="1928433"/>
                <a:ext cx="4115752" cy="2163284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329946" y="1682262"/>
                <a:ext cx="1974637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30866" y="1702014"/>
                <a:ext cx="2242997" cy="34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Inequality Constraint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7" name="직사각형 146"/>
            <p:cNvSpPr/>
            <p:nvPr/>
          </p:nvSpPr>
          <p:spPr>
            <a:xfrm>
              <a:off x="4926017" y="4487460"/>
              <a:ext cx="24225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2) Friction cone approximation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5050051" y="5168558"/>
                  <a:ext cx="1049326" cy="34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d>
                        <m:r>
                          <a:rPr lang="ko-KR" altLang="ko-KR" sz="14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𝝁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051" y="5168558"/>
                  <a:ext cx="1049326" cy="342914"/>
                </a:xfrm>
                <a:prstGeom prst="rect">
                  <a:avLst/>
                </a:prstGeom>
                <a:blipFill>
                  <a:blip r:embed="rId10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직사각형 157"/>
                <p:cNvSpPr/>
                <p:nvPr/>
              </p:nvSpPr>
              <p:spPr>
                <a:xfrm>
                  <a:off x="5050051" y="4825644"/>
                  <a:ext cx="104611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  <m:r>
                          <a:rPr lang="ko-KR" altLang="ko-KR" sz="14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𝝁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58" name="직사각형 1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051" y="4825644"/>
                  <a:ext cx="1046119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직사각형 158"/>
                <p:cNvSpPr/>
                <p:nvPr/>
              </p:nvSpPr>
              <p:spPr>
                <a:xfrm>
                  <a:off x="5994832" y="5008048"/>
                  <a:ext cx="262392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indent="182880" algn="just"/>
                  <a:r>
                    <a:rPr lang="en-US" altLang="ko-KR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here, </a:t>
                  </a:r>
                  <a14:m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frictional coefficient</a:t>
                  </a:r>
                  <a:endParaRPr lang="en-US" altLang="ko-KR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9" name="직사각형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832" y="5008048"/>
                  <a:ext cx="2623923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직사각형 170"/>
            <p:cNvSpPr/>
            <p:nvPr/>
          </p:nvSpPr>
          <p:spPr>
            <a:xfrm>
              <a:off x="4926017" y="3648988"/>
              <a:ext cx="1709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Contact constraint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직사각형 169"/>
                <p:cNvSpPr/>
                <p:nvPr/>
              </p:nvSpPr>
              <p:spPr>
                <a:xfrm>
                  <a:off x="5099655" y="4032035"/>
                  <a:ext cx="1707775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ko-KR" altLang="en-US" sz="1400" b="1" dirty="0" smtClean="0"/>
                    <a:t> </a:t>
                  </a:r>
                  <a:endParaRPr lang="en-US" altLang="ko-KR" sz="1400" b="1" dirty="0" smtClean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직사각형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655" y="4032035"/>
                  <a:ext cx="1707775" cy="314573"/>
                </a:xfrm>
                <a:prstGeom prst="rect">
                  <a:avLst/>
                </a:prstGeom>
                <a:blipFill>
                  <a:blip r:embed="rId1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3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289106" y="1707994"/>
            <a:ext cx="3963141" cy="4388006"/>
            <a:chOff x="170983" y="1712446"/>
            <a:chExt cx="4356575" cy="4458987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170983" y="1928434"/>
              <a:ext cx="4356575" cy="4242999"/>
            </a:xfrm>
            <a:prstGeom prst="roundRect">
              <a:avLst>
                <a:gd name="adj" fmla="val 1117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54298" y="1712446"/>
              <a:ext cx="1527616" cy="4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55219" y="1732199"/>
              <a:ext cx="2242997" cy="3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Function</a:t>
              </a:r>
              <a:endParaRPr lang="ko-KR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직사각형 168"/>
              <p:cNvSpPr/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69" name="직사각형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모서리가 둥근 직사각형 55"/>
          <p:cNvSpPr/>
          <p:nvPr/>
        </p:nvSpPr>
        <p:spPr>
          <a:xfrm>
            <a:off x="4799861" y="1920544"/>
            <a:ext cx="3963141" cy="4175456"/>
          </a:xfrm>
          <a:prstGeom prst="roundRect">
            <a:avLst>
              <a:gd name="adj" fmla="val 1117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01675" y="4332232"/>
            <a:ext cx="3695302" cy="1268097"/>
            <a:chOff x="401675" y="3164114"/>
            <a:chExt cx="3695302" cy="1268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  <a:blipFill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/>
            <p:cNvSpPr/>
            <p:nvPr/>
          </p:nvSpPr>
          <p:spPr>
            <a:xfrm>
              <a:off x="401675" y="3164114"/>
              <a:ext cx="21092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Joint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  <a:blipFill>
                  <a:blip r:embed="rId6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4916522" y="2098244"/>
            <a:ext cx="3729817" cy="1547118"/>
            <a:chOff x="389734" y="4498687"/>
            <a:chExt cx="3729817" cy="1547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직사각형 39"/>
            <p:cNvSpPr/>
            <p:nvPr/>
          </p:nvSpPr>
          <p:spPr>
            <a:xfrm>
              <a:off x="389734" y="4498687"/>
              <a:ext cx="24488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Cartesian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  <a:blipFill>
                  <a:blip r:embed="rId8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/>
                <p:cNvSpPr/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4" name="직사각형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  <a:blipFill>
                  <a:blip r:embed="rId9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/>
          <p:cNvGrpSpPr/>
          <p:nvPr/>
        </p:nvGrpSpPr>
        <p:grpSpPr>
          <a:xfrm>
            <a:off x="5049524" y="3788648"/>
            <a:ext cx="2795765" cy="922516"/>
            <a:chOff x="4912430" y="3249839"/>
            <a:chExt cx="2795765" cy="922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/>
                <p:cNvSpPr/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𝒔𝒕𝒂𝒕𝒆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9" name="직사각형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직사각형 49"/>
            <p:cNvSpPr/>
            <p:nvPr/>
          </p:nvSpPr>
          <p:spPr>
            <a:xfrm>
              <a:off x="4912430" y="3249839"/>
              <a:ext cx="2795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Direct tracking and regularization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049524" y="4920424"/>
            <a:ext cx="1910063" cy="922516"/>
            <a:chOff x="5049524" y="3384480"/>
            <a:chExt cx="1910063" cy="922516"/>
          </a:xfrm>
        </p:grpSpPr>
        <p:sp>
          <p:nvSpPr>
            <p:cNvPr id="67" name="직사각형 66"/>
            <p:cNvSpPr/>
            <p:nvPr/>
          </p:nvSpPr>
          <p:spPr>
            <a:xfrm>
              <a:off x="5049524" y="3384480"/>
              <a:ext cx="1814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4) Changes in torques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𝒑𝒓𝒆𝒗𝒊𝒐𝒖𝒔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  <a:blipFill>
                <a:blip r:embed="rId15"/>
                <a:stretch>
                  <a:fillRect l="-1043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2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+mj-ea"/>
                <a:ea typeface="+mj-ea"/>
                <a:cs typeface="Times New Roman" panose="02020603050405020304" pitchFamily="18" charset="0"/>
              </a:rPr>
              <a:t>Background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+mj-ea"/>
                <a:ea typeface="+mj-ea"/>
                <a:cs typeface="Times New Roman" panose="02020603050405020304" pitchFamily="18" charset="0"/>
              </a:rPr>
              <a:t>Research </a:t>
            </a:r>
            <a:r>
              <a:rPr lang="en-US" altLang="ko-KR" sz="3200" dirty="0" smtClean="0">
                <a:latin typeface="+mj-ea"/>
                <a:ea typeface="+mj-ea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Table of Contents</a:t>
            </a:r>
            <a:endParaRPr lang="ko-KR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289106" y="1707994"/>
            <a:ext cx="3963141" cy="4388006"/>
            <a:chOff x="170983" y="1712446"/>
            <a:chExt cx="4356575" cy="4458987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170983" y="1928434"/>
              <a:ext cx="4356575" cy="4242999"/>
            </a:xfrm>
            <a:prstGeom prst="roundRect">
              <a:avLst>
                <a:gd name="adj" fmla="val 1117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54298" y="1712446"/>
              <a:ext cx="1527616" cy="4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55219" y="1732199"/>
              <a:ext cx="2242997" cy="3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Function</a:t>
              </a:r>
              <a:endParaRPr lang="ko-KR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직사각형 168"/>
              <p:cNvSpPr/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69" name="직사각형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모서리가 둥근 직사각형 55"/>
          <p:cNvSpPr/>
          <p:nvPr/>
        </p:nvSpPr>
        <p:spPr>
          <a:xfrm>
            <a:off x="4799861" y="1920544"/>
            <a:ext cx="3963141" cy="4175456"/>
          </a:xfrm>
          <a:prstGeom prst="roundRect">
            <a:avLst>
              <a:gd name="adj" fmla="val 1117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01675" y="4332232"/>
            <a:ext cx="3695302" cy="1268097"/>
            <a:chOff x="401675" y="3164114"/>
            <a:chExt cx="3695302" cy="1268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  <a:blipFill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/>
            <p:cNvSpPr/>
            <p:nvPr/>
          </p:nvSpPr>
          <p:spPr>
            <a:xfrm>
              <a:off x="401675" y="3164114"/>
              <a:ext cx="21092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Joint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  <a:blipFill>
                  <a:blip r:embed="rId6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4916522" y="2098244"/>
            <a:ext cx="3729817" cy="1547118"/>
            <a:chOff x="389734" y="4498687"/>
            <a:chExt cx="3729817" cy="1547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직사각형 39"/>
            <p:cNvSpPr/>
            <p:nvPr/>
          </p:nvSpPr>
          <p:spPr>
            <a:xfrm>
              <a:off x="389734" y="4498687"/>
              <a:ext cx="24488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Cartesian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  <a:blipFill>
                  <a:blip r:embed="rId8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/>
                <p:cNvSpPr/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4" name="직사각형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  <a:blipFill>
                  <a:blip r:embed="rId9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/>
          <p:cNvGrpSpPr/>
          <p:nvPr/>
        </p:nvGrpSpPr>
        <p:grpSpPr>
          <a:xfrm>
            <a:off x="5049524" y="3788648"/>
            <a:ext cx="2795765" cy="922516"/>
            <a:chOff x="4912430" y="3249839"/>
            <a:chExt cx="2795765" cy="922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/>
                <p:cNvSpPr/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𝒔𝒕𝒂𝒕𝒆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9" name="직사각형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직사각형 49"/>
            <p:cNvSpPr/>
            <p:nvPr/>
          </p:nvSpPr>
          <p:spPr>
            <a:xfrm>
              <a:off x="4912430" y="3249839"/>
              <a:ext cx="2795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Direct tracking and regularization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049524" y="4920424"/>
            <a:ext cx="1910063" cy="922516"/>
            <a:chOff x="5049524" y="3384480"/>
            <a:chExt cx="1910063" cy="922516"/>
          </a:xfrm>
        </p:grpSpPr>
        <p:sp>
          <p:nvSpPr>
            <p:cNvPr id="67" name="직사각형 66"/>
            <p:cNvSpPr/>
            <p:nvPr/>
          </p:nvSpPr>
          <p:spPr>
            <a:xfrm>
              <a:off x="5049524" y="3384480"/>
              <a:ext cx="1814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4) Changes in torques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𝒑𝒓𝒆𝒗𝒊𝒐𝒖𝒔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  <a:blipFill>
                <a:blip r:embed="rId15"/>
                <a:stretch>
                  <a:fillRect l="-1043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6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>
                <a:latin typeface="+mj-ea"/>
              </a:rPr>
              <a:t>2</a:t>
            </a:r>
            <a:r>
              <a:rPr lang="en-US" altLang="ko-KR" sz="3000" dirty="0" smtClean="0">
                <a:latin typeface="+mj-ea"/>
              </a:rPr>
              <a:t>. Research Plan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289106" y="1707994"/>
            <a:ext cx="3963141" cy="4388006"/>
            <a:chOff x="170983" y="1712446"/>
            <a:chExt cx="4356575" cy="4458987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170983" y="1928434"/>
              <a:ext cx="4356575" cy="4242999"/>
            </a:xfrm>
            <a:prstGeom prst="roundRect">
              <a:avLst>
                <a:gd name="adj" fmla="val 1117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54298" y="1712446"/>
              <a:ext cx="1527616" cy="4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55219" y="1732199"/>
              <a:ext cx="2242997" cy="3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Function</a:t>
              </a:r>
              <a:endParaRPr lang="ko-KR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직사각형 168"/>
              <p:cNvSpPr/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69" name="직사각형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모서리가 둥근 직사각형 55"/>
          <p:cNvSpPr/>
          <p:nvPr/>
        </p:nvSpPr>
        <p:spPr>
          <a:xfrm>
            <a:off x="4799861" y="1920544"/>
            <a:ext cx="3963141" cy="4175456"/>
          </a:xfrm>
          <a:prstGeom prst="roundRect">
            <a:avLst>
              <a:gd name="adj" fmla="val 1117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01675" y="4332232"/>
            <a:ext cx="3695302" cy="1268097"/>
            <a:chOff x="401675" y="3164114"/>
            <a:chExt cx="3695302" cy="1268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  <a:blipFill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/>
            <p:cNvSpPr/>
            <p:nvPr/>
          </p:nvSpPr>
          <p:spPr>
            <a:xfrm>
              <a:off x="401675" y="3164114"/>
              <a:ext cx="21092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Joint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  <a:blipFill>
                  <a:blip r:embed="rId6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4916522" y="2098244"/>
            <a:ext cx="3729817" cy="1547118"/>
            <a:chOff x="389734" y="4498687"/>
            <a:chExt cx="3729817" cy="1547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직사각형 39"/>
            <p:cNvSpPr/>
            <p:nvPr/>
          </p:nvSpPr>
          <p:spPr>
            <a:xfrm>
              <a:off x="389734" y="4498687"/>
              <a:ext cx="24488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Cartesian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  <a:blipFill>
                  <a:blip r:embed="rId8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/>
                <p:cNvSpPr/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4" name="직사각형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  <a:blipFill>
                  <a:blip r:embed="rId9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/>
          <p:cNvGrpSpPr/>
          <p:nvPr/>
        </p:nvGrpSpPr>
        <p:grpSpPr>
          <a:xfrm>
            <a:off x="5049524" y="3788648"/>
            <a:ext cx="2795765" cy="922516"/>
            <a:chOff x="4912430" y="3249839"/>
            <a:chExt cx="2795765" cy="922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/>
                <p:cNvSpPr/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𝒔𝒕𝒂𝒕𝒆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9" name="직사각형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직사각형 49"/>
            <p:cNvSpPr/>
            <p:nvPr/>
          </p:nvSpPr>
          <p:spPr>
            <a:xfrm>
              <a:off x="4912430" y="3249839"/>
              <a:ext cx="2795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Direct tracking and regularization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049524" y="4920424"/>
            <a:ext cx="1910063" cy="922516"/>
            <a:chOff x="5049524" y="3384480"/>
            <a:chExt cx="1910063" cy="922516"/>
          </a:xfrm>
        </p:grpSpPr>
        <p:sp>
          <p:nvSpPr>
            <p:cNvPr id="67" name="직사각형 66"/>
            <p:cNvSpPr/>
            <p:nvPr/>
          </p:nvSpPr>
          <p:spPr>
            <a:xfrm>
              <a:off x="5049524" y="3384480"/>
              <a:ext cx="1814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4) Changes in torques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𝒑𝒓𝒆𝒗𝒊𝒐𝒖𝒔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  <a:blipFill>
                <a:blip r:embed="rId15"/>
                <a:stretch>
                  <a:fillRect l="-1043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5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63986" y="885472"/>
            <a:ext cx="3212482" cy="408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Baseline (Comparison Target)</a:t>
            </a:r>
            <a:endParaRPr lang="en-US" altLang="ko-KR" dirty="0"/>
          </a:p>
        </p:txBody>
      </p:sp>
      <p:pic>
        <p:nvPicPr>
          <p:cNvPr id="6" name="Spot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8117" y="2645410"/>
            <a:ext cx="2601862" cy="1462405"/>
          </a:xfrm>
          <a:prstGeom prst="rect">
            <a:avLst/>
          </a:prstGeom>
        </p:spPr>
      </p:pic>
      <p:pic>
        <p:nvPicPr>
          <p:cNvPr id="8" name="Spot_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26093" y="2639741"/>
            <a:ext cx="2611949" cy="1468074"/>
          </a:xfrm>
          <a:prstGeom prst="rect">
            <a:avLst/>
          </a:prstGeom>
        </p:spPr>
      </p:pic>
      <p:pic>
        <p:nvPicPr>
          <p:cNvPr id="9" name="Spot_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0733" y="2639741"/>
            <a:ext cx="2597467" cy="145993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86272" y="4107815"/>
            <a:ext cx="1545551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Push Recovery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026093" y="4107815"/>
            <a:ext cx="2623219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Walking on Sloped Terrain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6075034" y="4107815"/>
            <a:ext cx="2168863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 smtClean="0"/>
              <a:t>Dynamic Locomotion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1449" y="-20202"/>
            <a:ext cx="8814610" cy="903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entaur" panose="02030504050205020304" pitchFamily="18" charset="0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latin typeface="+mj-ea"/>
              </a:rPr>
              <a:t>2. Research Plan</a:t>
            </a:r>
            <a:endParaRPr lang="ko-KR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00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Expected contribution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 a dynamic locomotion control framework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8342" y="1782136"/>
            <a:ext cx="77241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Dividing a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planning and control problem into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en-US" altLang="ko-KR" sz="1600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large disturbances</a:t>
            </a: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</a:t>
            </a:r>
            <a:r>
              <a:rPr lang="en-US" altLang="ko-KR" sz="1600" kern="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Overall problem can be solved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endParaRPr lang="en-US" altLang="ko-KR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1449" y="-20202"/>
            <a:ext cx="8814610" cy="903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entaur" panose="02030504050205020304" pitchFamily="18" charset="0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latin typeface="+mj-ea"/>
              </a:rPr>
              <a:t>2. Research Plan</a:t>
            </a:r>
            <a:endParaRPr lang="ko-KR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03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449" y="1139775"/>
            <a:ext cx="8814610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 smtClean="0"/>
              <a:t>Aghili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 (2005) A unified approach for inverse and direct dynamics of constrained multibody systems based on linear projection operator: Applications to control and simulation. IEEE Transactions on Robotics 21(5): 834–849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Bouyarmane</a:t>
            </a:r>
            <a:r>
              <a:rPr lang="en-US" altLang="ko-KR" sz="1200" dirty="0"/>
              <a:t>, K., </a:t>
            </a:r>
            <a:r>
              <a:rPr lang="en-US" altLang="ko-KR" sz="1200" dirty="0" err="1"/>
              <a:t>Vaillant</a:t>
            </a:r>
            <a:r>
              <a:rPr lang="en-US" altLang="ko-KR" sz="1200" dirty="0"/>
              <a:t>, J., Keith, F., &amp; </a:t>
            </a:r>
            <a:r>
              <a:rPr lang="en-US" altLang="ko-KR" sz="1200" dirty="0" err="1"/>
              <a:t>Kheddar</a:t>
            </a:r>
            <a:r>
              <a:rPr lang="en-US" altLang="ko-KR" sz="1200" dirty="0"/>
              <a:t>, A. (2012). Exploring humanoid robots locomotion capabilities in virtual disaster response scenarios. In 12th IEEE-RAS International Conference on Humanoid Robots (Humanoids) (pp. 337–342), Osaka, Japan.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De Lasa, M., </a:t>
            </a:r>
            <a:r>
              <a:rPr lang="en-US" altLang="ko-KR" sz="1200" dirty="0" err="1"/>
              <a:t>Mordatch</a:t>
            </a:r>
            <a:r>
              <a:rPr lang="en-US" altLang="ko-KR" sz="1200" dirty="0"/>
              <a:t>, I., &amp; </a:t>
            </a:r>
            <a:r>
              <a:rPr lang="en-US" altLang="ko-KR" sz="1200" dirty="0" err="1"/>
              <a:t>Hertzmann</a:t>
            </a:r>
            <a:r>
              <a:rPr lang="en-US" altLang="ko-KR" sz="1200" dirty="0"/>
              <a:t>, A. (2010). </a:t>
            </a:r>
            <a:r>
              <a:rPr lang="en-US" altLang="ko-KR" sz="1200" dirty="0" err="1"/>
              <a:t>Featurebased</a:t>
            </a:r>
            <a:r>
              <a:rPr lang="en-US" altLang="ko-KR" sz="1200" dirty="0"/>
              <a:t> locomotion controllers. ACM Transactions on Graphics, 29(4), 131:1–131:10.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Khatib</a:t>
            </a:r>
            <a:r>
              <a:rPr lang="en-US" altLang="ko-KR" sz="1200" dirty="0"/>
              <a:t> O (1987) A unified approach for motion and force control of robot manipulators: The operational space formulation. </a:t>
            </a:r>
            <a:r>
              <a:rPr lang="en-US" altLang="ko-KR" sz="1200" i="1" dirty="0"/>
              <a:t>IEEE Journal of Robotics and Automation </a:t>
            </a:r>
            <a:r>
              <a:rPr lang="en-US" altLang="ko-KR" sz="1200" dirty="0"/>
              <a:t>3(1): 43–53.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Herzog, A., </a:t>
            </a:r>
            <a:r>
              <a:rPr lang="en-US" altLang="ko-KR" sz="1200" dirty="0" err="1"/>
              <a:t>Righetti</a:t>
            </a:r>
            <a:r>
              <a:rPr lang="en-US" altLang="ko-KR" sz="1200" dirty="0"/>
              <a:t>, L., Grimminger, F., Pastor, P., &amp; </a:t>
            </a:r>
            <a:r>
              <a:rPr lang="en-US" altLang="ko-KR" sz="1200" dirty="0" err="1"/>
              <a:t>Schaal</a:t>
            </a:r>
            <a:r>
              <a:rPr lang="en-US" altLang="ko-KR" sz="1200" dirty="0"/>
              <a:t>, S. (2014). Balancing experiments on a torque-controlled humanoid with hierarchical inverse dynamics. In IEEE/RSJ International Conference on Intelligent Robots and Systems (IROS), Chicago.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Hutter</a:t>
            </a:r>
            <a:r>
              <a:rPr lang="en-US" altLang="ko-KR" sz="1200" dirty="0"/>
              <a:t>, M., </a:t>
            </a:r>
            <a:r>
              <a:rPr lang="en-US" altLang="ko-KR" sz="1200" dirty="0" err="1"/>
              <a:t>Sommer</a:t>
            </a:r>
            <a:r>
              <a:rPr lang="en-US" altLang="ko-KR" sz="1200" dirty="0"/>
              <a:t>, H., </a:t>
            </a:r>
            <a:r>
              <a:rPr lang="en-US" altLang="ko-KR" sz="1200" dirty="0" err="1"/>
              <a:t>Gehring</a:t>
            </a:r>
            <a:r>
              <a:rPr lang="en-US" altLang="ko-KR" sz="1200" dirty="0"/>
              <a:t>, C., </a:t>
            </a:r>
            <a:r>
              <a:rPr lang="en-US" altLang="ko-KR" sz="1200" dirty="0" err="1"/>
              <a:t>Hoepflinger</a:t>
            </a:r>
            <a:r>
              <a:rPr lang="en-US" altLang="ko-KR" sz="1200" dirty="0"/>
              <a:t>, M., </a:t>
            </a:r>
            <a:r>
              <a:rPr lang="en-US" altLang="ko-KR" sz="1200" dirty="0" err="1"/>
              <a:t>Bloesch</a:t>
            </a:r>
            <a:r>
              <a:rPr lang="en-US" altLang="ko-KR" sz="1200" dirty="0"/>
              <a:t>, M., &amp; </a:t>
            </a:r>
            <a:r>
              <a:rPr lang="en-US" altLang="ko-KR" sz="1200" dirty="0" err="1"/>
              <a:t>Siegwart</a:t>
            </a:r>
            <a:r>
              <a:rPr lang="en-US" altLang="ko-KR" sz="1200" dirty="0"/>
              <a:t>, R. (2014). Quadrupedal locomotion using hierarchical operational space control. The International Journal of Robotics Research, 33(8), 1047–1062.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Feng, S., Whitman, E., </a:t>
            </a:r>
            <a:r>
              <a:rPr lang="en-US" altLang="ko-KR" sz="1200" dirty="0" err="1"/>
              <a:t>Xinjilefu</a:t>
            </a:r>
            <a:r>
              <a:rPr lang="en-US" altLang="ko-KR" sz="1200" dirty="0"/>
              <a:t>, X., &amp; </a:t>
            </a:r>
            <a:r>
              <a:rPr lang="en-US" altLang="ko-KR" sz="1200" dirty="0" err="1"/>
              <a:t>Atkeson</a:t>
            </a:r>
            <a:r>
              <a:rPr lang="en-US" altLang="ko-KR" sz="1200" dirty="0"/>
              <a:t>, C. G. (2015). Optimization‐based full body control for the DARPA Robotics Challenge. Journal of Field Robotics, 32(2), 293-312.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/>
              <a:t>Mistry M, </a:t>
            </a:r>
            <a:r>
              <a:rPr lang="en-US" altLang="ko-KR" sz="1200" dirty="0" err="1"/>
              <a:t>Buchli</a:t>
            </a:r>
            <a:r>
              <a:rPr lang="en-US" altLang="ko-KR" sz="1200" dirty="0"/>
              <a:t> J and </a:t>
            </a:r>
            <a:r>
              <a:rPr lang="en-US" altLang="ko-KR" sz="1200" dirty="0" err="1"/>
              <a:t>Schaal</a:t>
            </a:r>
            <a:r>
              <a:rPr lang="en-US" altLang="ko-KR" sz="1200" dirty="0"/>
              <a:t> S (2010) Inverse dynamics control of floating base systems using orthogonal decomposition. In: Proceedings of International conference on robotics and automation (ICRA), Anchorage, AK, 3–8 May 2010, pp. 3406–3412.</a:t>
            </a:r>
            <a:endParaRPr lang="ko-KR" altLang="ko-KR" sz="12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Sentis</a:t>
            </a:r>
            <a:r>
              <a:rPr lang="en-US" altLang="ko-KR" sz="1200" dirty="0"/>
              <a:t> L (2007) Synthesis and control of whole-body behaviors in humanoid systems. PhD Thesis, Stanford University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1200" dirty="0" err="1"/>
              <a:t>Raibert</a:t>
            </a:r>
            <a:r>
              <a:rPr lang="en-US" altLang="ko-KR" sz="1200" dirty="0"/>
              <a:t>, M. H. (1986). Legged robots that balance. MIT press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 err="1"/>
              <a:t>Vukobratović</a:t>
            </a:r>
            <a:r>
              <a:rPr lang="en-US" altLang="ko-KR" sz="1200" dirty="0"/>
              <a:t>, M., &amp; </a:t>
            </a:r>
            <a:r>
              <a:rPr lang="en-US" altLang="ko-KR" sz="1200" dirty="0" err="1"/>
              <a:t>Borovac</a:t>
            </a:r>
            <a:r>
              <a:rPr lang="en-US" altLang="ko-KR" sz="1200" dirty="0"/>
              <a:t>, B. (2004). Zero-moment point—thirty five years of its life. International journal of humanoid robotics, 1(01), 157-173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/>
              <a:t>Pratt, J., </a:t>
            </a:r>
            <a:r>
              <a:rPr lang="en-US" altLang="ko-KR" sz="1200" dirty="0" err="1"/>
              <a:t>Carff</a:t>
            </a:r>
            <a:r>
              <a:rPr lang="en-US" altLang="ko-KR" sz="1200" dirty="0"/>
              <a:t>, J., </a:t>
            </a:r>
            <a:r>
              <a:rPr lang="en-US" altLang="ko-KR" sz="1200" dirty="0" err="1"/>
              <a:t>Drakunov</a:t>
            </a:r>
            <a:r>
              <a:rPr lang="en-US" altLang="ko-KR" sz="1200" dirty="0"/>
              <a:t>, S., &amp; </a:t>
            </a:r>
            <a:r>
              <a:rPr lang="en-US" altLang="ko-KR" sz="1200" dirty="0" err="1"/>
              <a:t>Goswami</a:t>
            </a:r>
            <a:r>
              <a:rPr lang="en-US" altLang="ko-KR" sz="1200" dirty="0"/>
              <a:t>, A. (2006, December). Capture point: A step toward humanoid push recovery. In Humanoid Robots, 2006 6th IEEE-RAS International Conference on (pp. 200-207). IEEE</a:t>
            </a:r>
            <a:r>
              <a:rPr lang="en-US" altLang="ko-KR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 err="1"/>
              <a:t>Rebula</a:t>
            </a:r>
            <a:r>
              <a:rPr lang="en-US" altLang="ko-KR" sz="1200" dirty="0"/>
              <a:t>, J., </a:t>
            </a:r>
            <a:r>
              <a:rPr lang="en-US" altLang="ko-KR" sz="1200" dirty="0" err="1"/>
              <a:t>Canas</a:t>
            </a:r>
            <a:r>
              <a:rPr lang="en-US" altLang="ko-KR" sz="1200" dirty="0"/>
              <a:t>, F., Pratt, J., &amp; </a:t>
            </a:r>
            <a:r>
              <a:rPr lang="en-US" altLang="ko-KR" sz="1200" dirty="0" err="1"/>
              <a:t>Goswami</a:t>
            </a:r>
            <a:r>
              <a:rPr lang="en-US" altLang="ko-KR" sz="1200" dirty="0"/>
              <a:t>, A. (2007, November). Learning capture points for humanoid push recovery. In Humanoid Robots, 2007 7th IEEE-RAS International Conference on (pp. 65-72). IEEE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1449" y="-20202"/>
            <a:ext cx="8814610" cy="903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entaur" panose="02030504050205020304" pitchFamily="18" charset="0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latin typeface="+mj-ea"/>
              </a:rPr>
              <a:t>References</a:t>
            </a:r>
            <a:endParaRPr lang="ko-KR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5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87" y="2929322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Motivation</a:t>
            </a:r>
            <a:endParaRPr lang="en-US" altLang="ko-KR" sz="1600" b="1" kern="0" dirty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52" y="3421607"/>
            <a:ext cx="5331048" cy="261784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48341" y="1877055"/>
            <a:ext cx="2465098" cy="1308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Disaster relief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plants inspection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Construction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Mars Exploration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9334" y="1292280"/>
            <a:ext cx="76575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Robots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perform the most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hazardous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activities in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future disaster response operations in tandem with human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counterparts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271780" y="1965375"/>
            <a:ext cx="5014422" cy="1129737"/>
            <a:chOff x="2752840" y="4754893"/>
            <a:chExt cx="5014422" cy="1129737"/>
          </a:xfrm>
        </p:grpSpPr>
        <p:sp>
          <p:nvSpPr>
            <p:cNvPr id="32" name="오른쪽 대괄호 31"/>
            <p:cNvSpPr/>
            <p:nvPr/>
          </p:nvSpPr>
          <p:spPr>
            <a:xfrm>
              <a:off x="2752840" y="4754893"/>
              <a:ext cx="125526" cy="1129737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2966052" y="5193621"/>
              <a:ext cx="1088484" cy="166688"/>
            </a:xfrm>
            <a:prstGeom prst="rightArrow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142222" y="5075554"/>
              <a:ext cx="36250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latin typeface="Calibri" panose="020F0502020204030204" pitchFamily="34" charset="0"/>
                  <a:ea typeface="나눔스퀘어" panose="020B0600000101010101" pitchFamily="50" charset="-127"/>
                  <a:cs typeface="Calibri" panose="020F0502020204030204" pitchFamily="34" charset="0"/>
                </a:rPr>
                <a:t>Big themes of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Calibri" panose="020F0502020204030204" pitchFamily="34" charset="0"/>
                  <a:ea typeface="나눔스퀘어" panose="020B0600000101010101" pitchFamily="50" charset="-127"/>
                  <a:cs typeface="Calibri" panose="020F0502020204030204" pitchFamily="34" charset="0"/>
                </a:rPr>
                <a:t>“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Calibri" panose="020F0502020204030204" pitchFamily="34" charset="0"/>
                  <a:ea typeface="나눔스퀘어" panose="020B0600000101010101" pitchFamily="50" charset="-127"/>
                  <a:cs typeface="Calibri" panose="020F0502020204030204" pitchFamily="34" charset="0"/>
                </a:rPr>
                <a:t>Civil Robotics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Calibri" panose="020F0502020204030204" pitchFamily="34" charset="0"/>
                  <a:ea typeface="나눔스퀘어" panose="020B0600000101010101" pitchFamily="50" charset="-127"/>
                  <a:cs typeface="Calibri" panose="020F0502020204030204" pitchFamily="34" charset="0"/>
                </a:rPr>
                <a:t>”</a:t>
              </a:r>
              <a:endParaRPr lang="en-US" altLang="ko-KR" sz="2000" dirty="0">
                <a:solidFill>
                  <a:srgbClr val="FF0000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07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par>
              <p:cTn id="9"/>
            </p:par>
            <p:par>
              <p:cTn id="10"/>
            </p:par>
            <p:par>
              <p:cTn id="11"/>
            </p:par>
            <p:par>
              <p:cTn id="1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Motivation</a:t>
            </a:r>
            <a:endParaRPr lang="en-US" altLang="ko-KR" sz="1600" b="1" kern="0" dirty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8341" y="1617519"/>
            <a:ext cx="7543475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Locomotion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 walking challenge over various types of terrain or structures </a:t>
            </a:r>
          </a:p>
          <a:p>
            <a:pPr>
              <a:spcBef>
                <a:spcPts val="600"/>
              </a:spcBef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(ladders, stepping stones, big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gaps,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stairs, barriers, slopes, rocks, mud pit, rubble pile)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Manipulation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 debris removal, pick and attach a hose to a pipe, open/close a valve 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334" y="1288601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equirement to achieve this goal: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8341" y="3222151"/>
            <a:ext cx="362336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Legged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robots (Quadrupeds, Bipeds)</a:t>
            </a: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Wheeled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Tracked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Flying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robots (UAVs, Drones)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9334" y="2888719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Commonly used </a:t>
            </a: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robots</a:t>
            </a: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168559" y="5128243"/>
            <a:ext cx="2494672" cy="1164854"/>
            <a:chOff x="545707" y="5084320"/>
            <a:chExt cx="2494672" cy="116485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6" y="5084320"/>
              <a:ext cx="746076" cy="826300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414" y="5084321"/>
              <a:ext cx="1054374" cy="826300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 flipH="1">
              <a:off x="545707" y="5910620"/>
              <a:ext cx="2494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Wheeled / Tracked Robot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902171" y="5125937"/>
            <a:ext cx="1493095" cy="1164854"/>
            <a:chOff x="3026319" y="5084320"/>
            <a:chExt cx="1493095" cy="116485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307" y="5084320"/>
              <a:ext cx="1253121" cy="826300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 flipH="1">
              <a:off x="3026319" y="5910620"/>
              <a:ext cx="1493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Flying Robot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44133" y="4349911"/>
            <a:ext cx="2789504" cy="1943186"/>
            <a:chOff x="1917671" y="4207036"/>
            <a:chExt cx="2789504" cy="19431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671" y="4659014"/>
              <a:ext cx="1602365" cy="1131516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 flipH="1">
              <a:off x="2718853" y="5811668"/>
              <a:ext cx="1493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Legged Robot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1" t="-35" r="195" b="222"/>
            <a:stretch/>
          </p:blipFill>
          <p:spPr>
            <a:xfrm>
              <a:off x="3640028" y="4207036"/>
              <a:ext cx="1067147" cy="1599059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  <p:grpSp>
        <p:nvGrpSpPr>
          <p:cNvPr id="27" name="그룹 26"/>
          <p:cNvGrpSpPr/>
          <p:nvPr/>
        </p:nvGrpSpPr>
        <p:grpSpPr>
          <a:xfrm>
            <a:off x="-4002271" y="3862085"/>
            <a:ext cx="3833056" cy="2233801"/>
            <a:chOff x="4671429" y="3713478"/>
            <a:chExt cx="3833056" cy="223380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203" y="3713478"/>
              <a:ext cx="1015282" cy="1867267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342" y="4460032"/>
              <a:ext cx="995933" cy="1120713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429" y="4456071"/>
              <a:ext cx="1602365" cy="1131516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 flipH="1">
              <a:off x="5984311" y="5608725"/>
              <a:ext cx="1493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Legged Robot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3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Why legged Robot?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9334" y="1292280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Legged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 vs. 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Wheeled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710171" y="1698760"/>
            <a:ext cx="5041710" cy="1669484"/>
            <a:chOff x="893963" y="4090639"/>
            <a:chExt cx="5041710" cy="1669484"/>
          </a:xfrm>
        </p:grpSpPr>
        <p:cxnSp>
          <p:nvCxnSpPr>
            <p:cNvPr id="10" name="Straight Connector 8"/>
            <p:cNvCxnSpPr/>
            <p:nvPr/>
          </p:nvCxnSpPr>
          <p:spPr>
            <a:xfrm flipH="1">
              <a:off x="3789564" y="4096254"/>
              <a:ext cx="1" cy="165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70163" y="5175348"/>
              <a:ext cx="1656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Wheeled /</a:t>
              </a:r>
            </a:p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Tracked Robot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" name="Straight Connector 72"/>
            <p:cNvCxnSpPr/>
            <p:nvPr/>
          </p:nvCxnSpPr>
          <p:spPr>
            <a:xfrm flipH="1">
              <a:off x="893963" y="5747591"/>
              <a:ext cx="5041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6"/>
            <p:cNvCxnSpPr/>
            <p:nvPr/>
          </p:nvCxnSpPr>
          <p:spPr>
            <a:xfrm flipH="1">
              <a:off x="893963" y="5137992"/>
              <a:ext cx="5041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6"/>
            <p:cNvCxnSpPr/>
            <p:nvPr/>
          </p:nvCxnSpPr>
          <p:spPr>
            <a:xfrm flipH="1">
              <a:off x="893963" y="4591554"/>
              <a:ext cx="5041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70163" y="4702878"/>
              <a:ext cx="1600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Legged Robot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8"/>
            <p:cNvCxnSpPr/>
            <p:nvPr/>
          </p:nvCxnSpPr>
          <p:spPr>
            <a:xfrm flipH="1">
              <a:off x="4862713" y="4096254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ross 99"/>
            <p:cNvSpPr/>
            <p:nvPr/>
          </p:nvSpPr>
          <p:spPr>
            <a:xfrm rot="18899267">
              <a:off x="5314811" y="5331105"/>
              <a:ext cx="273259" cy="273259"/>
            </a:xfrm>
            <a:prstGeom prst="plus">
              <a:avLst>
                <a:gd name="adj" fmla="val 4034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726849" y="4096254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flipH="1">
              <a:off x="2881956" y="4203255"/>
              <a:ext cx="76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Ladders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Connector 8"/>
            <p:cNvCxnSpPr/>
            <p:nvPr/>
          </p:nvCxnSpPr>
          <p:spPr>
            <a:xfrm flipH="1">
              <a:off x="5935672" y="4096254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flipH="1">
              <a:off x="4998444" y="4203254"/>
              <a:ext cx="801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Big Gaps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96"/>
            <p:cNvSpPr/>
            <p:nvPr/>
          </p:nvSpPr>
          <p:spPr>
            <a:xfrm>
              <a:off x="3150347" y="4757855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 flipH="1">
              <a:off x="3861178" y="4110923"/>
              <a:ext cx="900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Stepping</a:t>
              </a:r>
            </a:p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Stones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l 96"/>
            <p:cNvSpPr/>
            <p:nvPr/>
          </p:nvSpPr>
          <p:spPr>
            <a:xfrm>
              <a:off x="4214548" y="4757855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99"/>
            <p:cNvSpPr/>
            <p:nvPr/>
          </p:nvSpPr>
          <p:spPr>
            <a:xfrm rot="18899267">
              <a:off x="4192218" y="5331105"/>
              <a:ext cx="273259" cy="273259"/>
            </a:xfrm>
            <a:prstGeom prst="plus">
              <a:avLst>
                <a:gd name="adj" fmla="val 4034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99"/>
            <p:cNvSpPr/>
            <p:nvPr/>
          </p:nvSpPr>
          <p:spPr>
            <a:xfrm rot="18899267">
              <a:off x="3128017" y="5331106"/>
              <a:ext cx="273259" cy="273259"/>
            </a:xfrm>
            <a:prstGeom prst="plus">
              <a:avLst>
                <a:gd name="adj" fmla="val 4034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96"/>
            <p:cNvSpPr/>
            <p:nvPr/>
          </p:nvSpPr>
          <p:spPr>
            <a:xfrm>
              <a:off x="5282784" y="4754208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46"/>
            <p:cNvCxnSpPr/>
            <p:nvPr/>
          </p:nvCxnSpPr>
          <p:spPr>
            <a:xfrm flipH="1">
              <a:off x="893963" y="4090639"/>
              <a:ext cx="5041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"/>
            <p:cNvCxnSpPr/>
            <p:nvPr/>
          </p:nvCxnSpPr>
          <p:spPr>
            <a:xfrm flipH="1">
              <a:off x="900572" y="4096254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/>
          <p:cNvGrpSpPr/>
          <p:nvPr/>
        </p:nvGrpSpPr>
        <p:grpSpPr>
          <a:xfrm>
            <a:off x="716780" y="3700767"/>
            <a:ext cx="2446406" cy="2339171"/>
            <a:chOff x="872314" y="3791617"/>
            <a:chExt cx="2446406" cy="2339171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314" y="3791617"/>
              <a:ext cx="1184705" cy="198053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321" y="3791617"/>
              <a:ext cx="1162399" cy="198053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4" name="TextBox 93"/>
            <p:cNvSpPr txBox="1"/>
            <p:nvPr/>
          </p:nvSpPr>
          <p:spPr>
            <a:xfrm flipH="1">
              <a:off x="1300806" y="5792234"/>
              <a:ext cx="1483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Ladders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3425031" y="3694417"/>
            <a:ext cx="2469940" cy="2345521"/>
            <a:chOff x="3604147" y="3753686"/>
            <a:chExt cx="2469940" cy="2345521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147" y="3756696"/>
              <a:ext cx="1187175" cy="1980862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879" y="3753686"/>
              <a:ext cx="1173208" cy="198688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6" name="TextBox 95"/>
            <p:cNvSpPr txBox="1"/>
            <p:nvPr/>
          </p:nvSpPr>
          <p:spPr>
            <a:xfrm flipH="1">
              <a:off x="3966017" y="5760653"/>
              <a:ext cx="174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Stepping Stones</a:t>
              </a:r>
              <a:endPara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156816" y="3689176"/>
            <a:ext cx="2498967" cy="2350762"/>
            <a:chOff x="6074641" y="3748445"/>
            <a:chExt cx="2498967" cy="235076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641" y="3752939"/>
              <a:ext cx="1196259" cy="198012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524" y="3748445"/>
              <a:ext cx="1206084" cy="1989113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8" name="TextBox 97"/>
            <p:cNvSpPr txBox="1"/>
            <p:nvPr/>
          </p:nvSpPr>
          <p:spPr>
            <a:xfrm flipH="1">
              <a:off x="6397800" y="5760653"/>
              <a:ext cx="174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Big Gaps</a:t>
              </a:r>
              <a:endPara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0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Why legged Robot?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9334" y="1292280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Legged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 vs. </a:t>
            </a: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Flying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14" y="3516151"/>
            <a:ext cx="4017143" cy="268723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grpSp>
        <p:nvGrpSpPr>
          <p:cNvPr id="51" name="그룹 50"/>
          <p:cNvGrpSpPr/>
          <p:nvPr/>
        </p:nvGrpSpPr>
        <p:grpSpPr>
          <a:xfrm>
            <a:off x="462394" y="1735208"/>
            <a:ext cx="8431547" cy="1676569"/>
            <a:chOff x="462394" y="1735208"/>
            <a:chExt cx="8431547" cy="1676569"/>
          </a:xfrm>
        </p:grpSpPr>
        <p:cxnSp>
          <p:nvCxnSpPr>
            <p:cNvPr id="6" name="Straight Connector 8"/>
            <p:cNvCxnSpPr/>
            <p:nvPr/>
          </p:nvCxnSpPr>
          <p:spPr>
            <a:xfrm flipH="1">
              <a:off x="3357995" y="1747908"/>
              <a:ext cx="1" cy="165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6141" y="182877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Speed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51581" y="1823277"/>
              <a:ext cx="947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Sensing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Connector 72"/>
            <p:cNvCxnSpPr/>
            <p:nvPr/>
          </p:nvCxnSpPr>
          <p:spPr>
            <a:xfrm flipH="1">
              <a:off x="462394" y="3399245"/>
              <a:ext cx="822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6"/>
            <p:cNvCxnSpPr/>
            <p:nvPr/>
          </p:nvCxnSpPr>
          <p:spPr>
            <a:xfrm flipH="1">
              <a:off x="462394" y="2789646"/>
              <a:ext cx="822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/>
            <p:cNvCxnSpPr/>
            <p:nvPr/>
          </p:nvCxnSpPr>
          <p:spPr>
            <a:xfrm flipH="1">
              <a:off x="462394" y="2243208"/>
              <a:ext cx="822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38594" y="2354532"/>
              <a:ext cx="1600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Legged Robot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Connector 8"/>
            <p:cNvCxnSpPr/>
            <p:nvPr/>
          </p:nvCxnSpPr>
          <p:spPr>
            <a:xfrm flipH="1">
              <a:off x="4431144" y="1747908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24132" y="1823276"/>
              <a:ext cx="1095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Payload</a:t>
              </a:r>
            </a:p>
          </p:txBody>
        </p:sp>
        <p:sp>
          <p:nvSpPr>
            <p:cNvPr id="17" name="Chord 102"/>
            <p:cNvSpPr/>
            <p:nvPr/>
          </p:nvSpPr>
          <p:spPr>
            <a:xfrm>
              <a:off x="6989907" y="2399799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8"/>
            <p:cNvCxnSpPr/>
            <p:nvPr/>
          </p:nvCxnSpPr>
          <p:spPr>
            <a:xfrm flipH="1">
              <a:off x="2295280" y="1747908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/>
            <p:cNvCxnSpPr/>
            <p:nvPr/>
          </p:nvCxnSpPr>
          <p:spPr>
            <a:xfrm flipH="1">
              <a:off x="5504103" y="1747908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8"/>
            <p:cNvCxnSpPr/>
            <p:nvPr/>
          </p:nvCxnSpPr>
          <p:spPr>
            <a:xfrm flipH="1">
              <a:off x="6577062" y="1735208"/>
              <a:ext cx="1" cy="1676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flipH="1">
              <a:off x="6672486" y="1826210"/>
              <a:ext cx="1019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View Point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>
            <a:xfrm>
              <a:off x="7650020" y="1735208"/>
              <a:ext cx="1" cy="1676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96"/>
            <p:cNvSpPr/>
            <p:nvPr/>
          </p:nvSpPr>
          <p:spPr>
            <a:xfrm>
              <a:off x="2718778" y="2409509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hord 102"/>
            <p:cNvSpPr/>
            <p:nvPr/>
          </p:nvSpPr>
          <p:spPr>
            <a:xfrm>
              <a:off x="8074054" y="2398393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96"/>
            <p:cNvSpPr/>
            <p:nvPr/>
          </p:nvSpPr>
          <p:spPr>
            <a:xfrm>
              <a:off x="5936483" y="2405862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96"/>
            <p:cNvSpPr/>
            <p:nvPr/>
          </p:nvSpPr>
          <p:spPr>
            <a:xfrm>
              <a:off x="3757631" y="2405862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4448637" y="1762577"/>
              <a:ext cx="1019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Operation</a:t>
              </a:r>
            </a:p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Oval 96"/>
            <p:cNvSpPr/>
            <p:nvPr/>
          </p:nvSpPr>
          <p:spPr>
            <a:xfrm>
              <a:off x="4834994" y="2409509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7597" y="2925169"/>
              <a:ext cx="1473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Flying Robot</a:t>
              </a:r>
              <a:endParaRPr lang="en-US" altLang="ko-KR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Cross 99"/>
            <p:cNvSpPr/>
            <p:nvPr/>
          </p:nvSpPr>
          <p:spPr>
            <a:xfrm rot="18899267">
              <a:off x="2690008" y="2957816"/>
              <a:ext cx="273259" cy="273259"/>
            </a:xfrm>
            <a:prstGeom prst="plus">
              <a:avLst>
                <a:gd name="adj" fmla="val 4034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hord 102"/>
            <p:cNvSpPr/>
            <p:nvPr/>
          </p:nvSpPr>
          <p:spPr>
            <a:xfrm>
              <a:off x="4844288" y="2998550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96"/>
            <p:cNvSpPr/>
            <p:nvPr/>
          </p:nvSpPr>
          <p:spPr>
            <a:xfrm>
              <a:off x="8050212" y="3004178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hord 102"/>
            <p:cNvSpPr/>
            <p:nvPr/>
          </p:nvSpPr>
          <p:spPr>
            <a:xfrm>
              <a:off x="5991978" y="2998550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hord 102"/>
            <p:cNvSpPr/>
            <p:nvPr/>
          </p:nvSpPr>
          <p:spPr>
            <a:xfrm>
              <a:off x="3757631" y="2998550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6"/>
            <p:cNvCxnSpPr/>
            <p:nvPr/>
          </p:nvCxnSpPr>
          <p:spPr>
            <a:xfrm flipH="1">
              <a:off x="462394" y="1735208"/>
              <a:ext cx="822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8"/>
            <p:cNvCxnSpPr/>
            <p:nvPr/>
          </p:nvCxnSpPr>
          <p:spPr>
            <a:xfrm flipH="1">
              <a:off x="466637" y="1747908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8"/>
            <p:cNvCxnSpPr/>
            <p:nvPr/>
          </p:nvCxnSpPr>
          <p:spPr>
            <a:xfrm>
              <a:off x="8696123" y="1735208"/>
              <a:ext cx="1" cy="1676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96"/>
            <p:cNvSpPr/>
            <p:nvPr/>
          </p:nvSpPr>
          <p:spPr>
            <a:xfrm>
              <a:off x="6984909" y="2997893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 flipH="1">
              <a:off x="2280669" y="1826210"/>
              <a:ext cx="1142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Manipulability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1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Why legged Robot?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9334" y="1292280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Legged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 vs. </a:t>
            </a: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Wheeled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robot vs. </a:t>
            </a:r>
            <a:r>
              <a:rPr lang="en-US" altLang="ko-KR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Flying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robot 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288319" y="1895035"/>
            <a:ext cx="8580869" cy="2349836"/>
            <a:chOff x="-9503" y="2039815"/>
            <a:chExt cx="8580869" cy="2349836"/>
          </a:xfrm>
        </p:grpSpPr>
        <p:cxnSp>
          <p:nvCxnSpPr>
            <p:cNvPr id="14" name="Straight Connector 8"/>
            <p:cNvCxnSpPr/>
            <p:nvPr/>
          </p:nvCxnSpPr>
          <p:spPr>
            <a:xfrm flipH="1">
              <a:off x="2850955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83873" y="2133384"/>
              <a:ext cx="887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Speed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19400" y="2127884"/>
              <a:ext cx="785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Sensing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00" y="3869067"/>
              <a:ext cx="1473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Flying Robot</a:t>
              </a:r>
              <a:endParaRPr lang="en-US" altLang="ko-KR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00" y="3131609"/>
              <a:ext cx="1656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Wheeled /</a:t>
              </a:r>
            </a:p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Tracked Robot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67"/>
            <p:cNvCxnSpPr/>
            <p:nvPr/>
          </p:nvCxnSpPr>
          <p:spPr>
            <a:xfrm flipH="1">
              <a:off x="0" y="4389651"/>
              <a:ext cx="85390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72"/>
            <p:cNvCxnSpPr/>
            <p:nvPr/>
          </p:nvCxnSpPr>
          <p:spPr>
            <a:xfrm flipH="1">
              <a:off x="0" y="3703852"/>
              <a:ext cx="85390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6"/>
            <p:cNvCxnSpPr/>
            <p:nvPr/>
          </p:nvCxnSpPr>
          <p:spPr>
            <a:xfrm flipH="1">
              <a:off x="0" y="3094253"/>
              <a:ext cx="85390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6"/>
            <p:cNvCxnSpPr/>
            <p:nvPr/>
          </p:nvCxnSpPr>
          <p:spPr>
            <a:xfrm flipH="1">
              <a:off x="0" y="2547815"/>
              <a:ext cx="85390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6200" y="2659139"/>
              <a:ext cx="1600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Legged Robot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Connector 8"/>
            <p:cNvCxnSpPr/>
            <p:nvPr/>
          </p:nvCxnSpPr>
          <p:spPr>
            <a:xfrm flipH="1">
              <a:off x="4860562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976997" y="2127883"/>
              <a:ext cx="753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Payload</a:t>
              </a:r>
            </a:p>
          </p:txBody>
        </p:sp>
        <p:sp>
          <p:nvSpPr>
            <p:cNvPr id="35" name="Chord 102"/>
            <p:cNvSpPr/>
            <p:nvPr/>
          </p:nvSpPr>
          <p:spPr>
            <a:xfrm>
              <a:off x="7159548" y="2703000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99"/>
            <p:cNvSpPr/>
            <p:nvPr/>
          </p:nvSpPr>
          <p:spPr>
            <a:xfrm rot="18899267">
              <a:off x="2234055" y="3901714"/>
              <a:ext cx="273259" cy="273259"/>
            </a:xfrm>
            <a:prstGeom prst="plus">
              <a:avLst>
                <a:gd name="adj" fmla="val 4034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8"/>
            <p:cNvCxnSpPr/>
            <p:nvPr/>
          </p:nvCxnSpPr>
          <p:spPr>
            <a:xfrm flipH="1">
              <a:off x="1832885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flipH="1">
              <a:off x="1785048" y="2161666"/>
              <a:ext cx="1142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Manipulability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Straight Connector 8"/>
            <p:cNvCxnSpPr/>
            <p:nvPr/>
          </p:nvCxnSpPr>
          <p:spPr>
            <a:xfrm flipH="1">
              <a:off x="5866744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8"/>
            <p:cNvCxnSpPr/>
            <p:nvPr/>
          </p:nvCxnSpPr>
          <p:spPr>
            <a:xfrm>
              <a:off x="6773753" y="2052515"/>
              <a:ext cx="0" cy="2324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flipH="1">
              <a:off x="6809384" y="2130817"/>
              <a:ext cx="1019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View Point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Straight Connector 8"/>
            <p:cNvCxnSpPr/>
            <p:nvPr/>
          </p:nvCxnSpPr>
          <p:spPr>
            <a:xfrm flipH="1">
              <a:off x="7682221" y="20398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96"/>
            <p:cNvSpPr/>
            <p:nvPr/>
          </p:nvSpPr>
          <p:spPr>
            <a:xfrm>
              <a:off x="2256384" y="2714116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96"/>
            <p:cNvSpPr/>
            <p:nvPr/>
          </p:nvSpPr>
          <p:spPr>
            <a:xfrm>
              <a:off x="2256384" y="3303431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hord 102"/>
            <p:cNvSpPr/>
            <p:nvPr/>
          </p:nvSpPr>
          <p:spPr>
            <a:xfrm>
              <a:off x="7159548" y="3303157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96"/>
            <p:cNvSpPr/>
            <p:nvPr/>
          </p:nvSpPr>
          <p:spPr>
            <a:xfrm>
              <a:off x="7121524" y="3924043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hord 102"/>
            <p:cNvSpPr/>
            <p:nvPr/>
          </p:nvSpPr>
          <p:spPr>
            <a:xfrm>
              <a:off x="8019581" y="2703000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hord 102"/>
            <p:cNvSpPr/>
            <p:nvPr/>
          </p:nvSpPr>
          <p:spPr>
            <a:xfrm>
              <a:off x="8019581" y="3303157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96"/>
            <p:cNvSpPr/>
            <p:nvPr/>
          </p:nvSpPr>
          <p:spPr>
            <a:xfrm>
              <a:off x="7991192" y="3924043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hord 102"/>
            <p:cNvSpPr/>
            <p:nvPr/>
          </p:nvSpPr>
          <p:spPr>
            <a:xfrm>
              <a:off x="6209409" y="3924043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96"/>
            <p:cNvSpPr/>
            <p:nvPr/>
          </p:nvSpPr>
          <p:spPr>
            <a:xfrm>
              <a:off x="6188218" y="3308785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96"/>
            <p:cNvSpPr/>
            <p:nvPr/>
          </p:nvSpPr>
          <p:spPr>
            <a:xfrm>
              <a:off x="6188218" y="2710469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96"/>
            <p:cNvSpPr/>
            <p:nvPr/>
          </p:nvSpPr>
          <p:spPr>
            <a:xfrm>
              <a:off x="4247062" y="3308785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96"/>
            <p:cNvSpPr/>
            <p:nvPr/>
          </p:nvSpPr>
          <p:spPr>
            <a:xfrm>
              <a:off x="4247062" y="2710469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hord 102"/>
            <p:cNvSpPr/>
            <p:nvPr/>
          </p:nvSpPr>
          <p:spPr>
            <a:xfrm>
              <a:off x="4247062" y="3924043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 flipH="1">
              <a:off x="4851517" y="2067184"/>
              <a:ext cx="1019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Operation</a:t>
              </a:r>
            </a:p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Oval 96"/>
            <p:cNvSpPr/>
            <p:nvPr/>
          </p:nvSpPr>
          <p:spPr>
            <a:xfrm>
              <a:off x="5237874" y="2714116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96"/>
            <p:cNvSpPr/>
            <p:nvPr/>
          </p:nvSpPr>
          <p:spPr>
            <a:xfrm>
              <a:off x="5237874" y="3303431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hord 102"/>
            <p:cNvSpPr/>
            <p:nvPr/>
          </p:nvSpPr>
          <p:spPr>
            <a:xfrm>
              <a:off x="5249537" y="3924043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"/>
            <p:cNvCxnSpPr/>
            <p:nvPr/>
          </p:nvCxnSpPr>
          <p:spPr>
            <a:xfrm flipH="1">
              <a:off x="3868985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 flipH="1">
              <a:off x="2834464" y="2067184"/>
              <a:ext cx="1019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Terrain</a:t>
              </a:r>
            </a:p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Adaptability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Oval 96"/>
            <p:cNvSpPr/>
            <p:nvPr/>
          </p:nvSpPr>
          <p:spPr>
            <a:xfrm>
              <a:off x="3305330" y="2714116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hord 102"/>
            <p:cNvSpPr/>
            <p:nvPr/>
          </p:nvSpPr>
          <p:spPr>
            <a:xfrm>
              <a:off x="3316993" y="3303157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96"/>
            <p:cNvSpPr/>
            <p:nvPr/>
          </p:nvSpPr>
          <p:spPr>
            <a:xfrm>
              <a:off x="3305330" y="3924043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"/>
            <p:cNvCxnSpPr/>
            <p:nvPr/>
          </p:nvCxnSpPr>
          <p:spPr>
            <a:xfrm flipH="1">
              <a:off x="8539059" y="20398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46"/>
            <p:cNvCxnSpPr/>
            <p:nvPr/>
          </p:nvCxnSpPr>
          <p:spPr>
            <a:xfrm flipH="1">
              <a:off x="0" y="2052515"/>
              <a:ext cx="85390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8"/>
            <p:cNvCxnSpPr/>
            <p:nvPr/>
          </p:nvCxnSpPr>
          <p:spPr>
            <a:xfrm flipH="1">
              <a:off x="-9503" y="2052515"/>
              <a:ext cx="1" cy="2337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타원 100"/>
          <p:cNvSpPr/>
          <p:nvPr/>
        </p:nvSpPr>
        <p:spPr>
          <a:xfrm>
            <a:off x="384941" y="2443754"/>
            <a:ext cx="1322268" cy="4724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140210" y="1916946"/>
            <a:ext cx="4934186" cy="473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Quadruped</a:t>
            </a:r>
            <a:r>
              <a:rPr lang="en-US" altLang="ko-KR" sz="16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(4 </a:t>
            </a:r>
            <a:r>
              <a:rPr lang="en-US" altLang="ko-KR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legs</a:t>
            </a:r>
            <a:r>
              <a:rPr lang="en-US" altLang="ko-KR" sz="16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) vs. </a:t>
            </a:r>
            <a:r>
              <a:rPr lang="en-US" altLang="ko-KR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Biped</a:t>
            </a:r>
            <a:r>
              <a:rPr lang="en-US" altLang="ko-KR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(2 legs</a:t>
            </a:r>
            <a:r>
              <a:rPr lang="en-US" altLang="ko-KR" sz="16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16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9334" y="1292280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Comparison between </a:t>
            </a: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Quadruped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Biped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1600" kern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819944" y="2097007"/>
            <a:ext cx="4060365" cy="1746530"/>
            <a:chOff x="3993975" y="2156314"/>
            <a:chExt cx="4060365" cy="1746530"/>
          </a:xfrm>
        </p:grpSpPr>
        <p:grpSp>
          <p:nvGrpSpPr>
            <p:cNvPr id="41" name="그룹 40"/>
            <p:cNvGrpSpPr/>
            <p:nvPr/>
          </p:nvGrpSpPr>
          <p:grpSpPr>
            <a:xfrm>
              <a:off x="3993975" y="2173369"/>
              <a:ext cx="2490158" cy="1389467"/>
              <a:chOff x="4743450" y="2622550"/>
              <a:chExt cx="2825750" cy="157672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2" t="56501" r="13234" b="3386"/>
              <a:stretch/>
            </p:blipFill>
            <p:spPr>
              <a:xfrm>
                <a:off x="4743450" y="2622550"/>
                <a:ext cx="2825750" cy="1576722"/>
              </a:xfrm>
              <a:prstGeom prst="rect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</p:pic>
          <p:cxnSp>
            <p:nvCxnSpPr>
              <p:cNvPr id="11" name="직선 연결선 10"/>
              <p:cNvCxnSpPr/>
              <p:nvPr/>
            </p:nvCxnSpPr>
            <p:spPr>
              <a:xfrm>
                <a:off x="4916973" y="3895907"/>
                <a:ext cx="889988" cy="17145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6221461" y="3487836"/>
                <a:ext cx="584377" cy="1208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6805837" y="3608690"/>
                <a:ext cx="165629" cy="3425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flipV="1">
                <a:off x="5053238" y="3515123"/>
                <a:ext cx="906611" cy="30910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flipV="1">
                <a:off x="5930608" y="3476898"/>
                <a:ext cx="138517" cy="4722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6082567" y="3459770"/>
                <a:ext cx="165629" cy="3425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flipV="1">
                <a:off x="4899571" y="3831853"/>
                <a:ext cx="138517" cy="4722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flipV="1">
                <a:off x="5813399" y="3662550"/>
                <a:ext cx="1164505" cy="40338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그룹 250"/>
            <p:cNvGrpSpPr/>
            <p:nvPr/>
          </p:nvGrpSpPr>
          <p:grpSpPr>
            <a:xfrm>
              <a:off x="6608195" y="2156314"/>
              <a:ext cx="1446145" cy="1417365"/>
              <a:chOff x="3739722" y="4007028"/>
              <a:chExt cx="2208015" cy="2164073"/>
            </a:xfrm>
          </p:grpSpPr>
          <p:sp>
            <p:nvSpPr>
              <p:cNvPr id="195" name="직사각형 194"/>
              <p:cNvSpPr/>
              <p:nvPr/>
            </p:nvSpPr>
            <p:spPr>
              <a:xfrm>
                <a:off x="3739722" y="4007028"/>
                <a:ext cx="2208015" cy="216407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4043865" y="4410850"/>
                <a:ext cx="206050" cy="2060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/>
              <p:cNvSpPr/>
              <p:nvPr/>
            </p:nvSpPr>
            <p:spPr>
              <a:xfrm>
                <a:off x="5359796" y="4098228"/>
                <a:ext cx="206050" cy="2060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4041484" y="5855654"/>
                <a:ext cx="206050" cy="2060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타원 217"/>
              <p:cNvSpPr/>
              <p:nvPr/>
            </p:nvSpPr>
            <p:spPr>
              <a:xfrm>
                <a:off x="5350272" y="5545413"/>
                <a:ext cx="206050" cy="20605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9" name="직선 연결선 218"/>
              <p:cNvCxnSpPr>
                <a:stCxn id="229" idx="2"/>
                <a:endCxn id="226" idx="0"/>
              </p:cNvCxnSpPr>
              <p:nvPr/>
            </p:nvCxnSpPr>
            <p:spPr>
              <a:xfrm flipH="1">
                <a:off x="4138953" y="5763435"/>
                <a:ext cx="1380203" cy="32159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44" idx="0"/>
              </p:cNvCxnSpPr>
              <p:nvPr/>
            </p:nvCxnSpPr>
            <p:spPr>
              <a:xfrm flipH="1">
                <a:off x="4131556" y="4080741"/>
                <a:ext cx="1312606" cy="3079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원호 225"/>
              <p:cNvSpPr/>
              <p:nvPr/>
            </p:nvSpPr>
            <p:spPr>
              <a:xfrm rot="10800000">
                <a:off x="4022499" y="5852123"/>
                <a:ext cx="232907" cy="232907"/>
              </a:xfrm>
              <a:prstGeom prst="arc">
                <a:avLst>
                  <a:gd name="adj1" fmla="val 16200000"/>
                  <a:gd name="adj2" fmla="val 21451618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원호 228"/>
              <p:cNvSpPr/>
              <p:nvPr/>
            </p:nvSpPr>
            <p:spPr>
              <a:xfrm rot="6029596">
                <a:off x="5344230" y="5546272"/>
                <a:ext cx="232907" cy="232907"/>
              </a:xfrm>
              <a:prstGeom prst="arc">
                <a:avLst>
                  <a:gd name="adj1" fmla="val 15488284"/>
                  <a:gd name="adj2" fmla="val 19162026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5" name="직선 연결선 234"/>
              <p:cNvCxnSpPr>
                <a:stCxn id="239" idx="0"/>
                <a:endCxn id="226" idx="2"/>
              </p:cNvCxnSpPr>
              <p:nvPr/>
            </p:nvCxnSpPr>
            <p:spPr>
              <a:xfrm flipH="1">
                <a:off x="4022607" y="4492768"/>
                <a:ext cx="3350" cy="148083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원호 238"/>
              <p:cNvSpPr/>
              <p:nvPr/>
            </p:nvSpPr>
            <p:spPr>
              <a:xfrm rot="16521236">
                <a:off x="4025449" y="4387180"/>
                <a:ext cx="232907" cy="232907"/>
              </a:xfrm>
              <a:prstGeom prst="arc">
                <a:avLst>
                  <a:gd name="adj1" fmla="val 16200000"/>
                  <a:gd name="adj2" fmla="val 21451618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1" name="직선 연결선 240"/>
              <p:cNvCxnSpPr>
                <a:stCxn id="244" idx="2"/>
                <a:endCxn id="229" idx="0"/>
              </p:cNvCxnSpPr>
              <p:nvPr/>
            </p:nvCxnSpPr>
            <p:spPr>
              <a:xfrm flipH="1">
                <a:off x="5577104" y="4197561"/>
                <a:ext cx="5808" cy="14623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원호 243"/>
              <p:cNvSpPr/>
              <p:nvPr/>
            </p:nvSpPr>
            <p:spPr>
              <a:xfrm rot="20687057">
                <a:off x="5350032" y="4078582"/>
                <a:ext cx="232907" cy="232907"/>
              </a:xfrm>
              <a:prstGeom prst="arc">
                <a:avLst>
                  <a:gd name="adj1" fmla="val 16449860"/>
                  <a:gd name="adj2" fmla="val 987491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5" name="TextBox 274"/>
            <p:cNvSpPr txBox="1"/>
            <p:nvPr/>
          </p:nvSpPr>
          <p:spPr>
            <a:xfrm flipH="1">
              <a:off x="5527623" y="3564290"/>
              <a:ext cx="1252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Quadruped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8" name="그룹 277"/>
          <p:cNvGrpSpPr/>
          <p:nvPr/>
        </p:nvGrpSpPr>
        <p:grpSpPr>
          <a:xfrm>
            <a:off x="5269024" y="2114062"/>
            <a:ext cx="2960878" cy="1693779"/>
            <a:chOff x="412813" y="2156314"/>
            <a:chExt cx="2960878" cy="1693779"/>
          </a:xfrm>
        </p:grpSpPr>
        <p:sp>
          <p:nvSpPr>
            <p:cNvPr id="279" name="TextBox 278"/>
            <p:cNvSpPr txBox="1"/>
            <p:nvPr/>
          </p:nvSpPr>
          <p:spPr>
            <a:xfrm flipH="1">
              <a:off x="1256660" y="3564290"/>
              <a:ext cx="1252329" cy="285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Biped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0" name="그룹 279"/>
            <p:cNvGrpSpPr/>
            <p:nvPr/>
          </p:nvGrpSpPr>
          <p:grpSpPr>
            <a:xfrm>
              <a:off x="412813" y="2170888"/>
              <a:ext cx="1417537" cy="1389467"/>
              <a:chOff x="6691745" y="2709949"/>
              <a:chExt cx="1679171" cy="1645920"/>
            </a:xfrm>
          </p:grpSpPr>
          <p:pic>
            <p:nvPicPr>
              <p:cNvPr id="294" name="그림 29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01" t="66691" r="26357" b="3038"/>
              <a:stretch/>
            </p:blipFill>
            <p:spPr>
              <a:xfrm>
                <a:off x="6691745" y="2709949"/>
                <a:ext cx="1679171" cy="1645920"/>
              </a:xfrm>
              <a:prstGeom prst="rect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</p:pic>
          <p:cxnSp>
            <p:nvCxnSpPr>
              <p:cNvPr id="295" name="직선 연결선 294"/>
              <p:cNvCxnSpPr/>
              <p:nvPr/>
            </p:nvCxnSpPr>
            <p:spPr>
              <a:xfrm>
                <a:off x="6882395" y="3929064"/>
                <a:ext cx="1209675" cy="3500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 295"/>
              <p:cNvCxnSpPr/>
              <p:nvPr/>
            </p:nvCxnSpPr>
            <p:spPr>
              <a:xfrm flipV="1">
                <a:off x="6896681" y="3670544"/>
                <a:ext cx="212144" cy="2572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 296"/>
              <p:cNvCxnSpPr/>
              <p:nvPr/>
            </p:nvCxnSpPr>
            <p:spPr>
              <a:xfrm flipV="1">
                <a:off x="7123111" y="3533775"/>
                <a:ext cx="97537" cy="11828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/>
              <p:cNvCxnSpPr/>
              <p:nvPr/>
            </p:nvCxnSpPr>
            <p:spPr>
              <a:xfrm>
                <a:off x="7431611" y="3617275"/>
                <a:ext cx="334561" cy="855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/>
              <p:cNvCxnSpPr/>
              <p:nvPr/>
            </p:nvCxnSpPr>
            <p:spPr>
              <a:xfrm>
                <a:off x="7220648" y="3560635"/>
                <a:ext cx="210963" cy="53948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 299"/>
              <p:cNvCxnSpPr/>
              <p:nvPr/>
            </p:nvCxnSpPr>
            <p:spPr>
              <a:xfrm flipV="1">
                <a:off x="8099213" y="3816991"/>
                <a:ext cx="186228" cy="4825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 300"/>
              <p:cNvCxnSpPr/>
              <p:nvPr/>
            </p:nvCxnSpPr>
            <p:spPr>
              <a:xfrm>
                <a:off x="7785881" y="3709664"/>
                <a:ext cx="350063" cy="8951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/>
              <p:cNvCxnSpPr/>
              <p:nvPr/>
            </p:nvCxnSpPr>
            <p:spPr>
              <a:xfrm>
                <a:off x="8150796" y="3801154"/>
                <a:ext cx="125488" cy="3209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그룹 280"/>
            <p:cNvGrpSpPr/>
            <p:nvPr/>
          </p:nvGrpSpPr>
          <p:grpSpPr>
            <a:xfrm>
              <a:off x="1935299" y="2156314"/>
              <a:ext cx="1438392" cy="1409766"/>
              <a:chOff x="5967962" y="3800849"/>
              <a:chExt cx="1703875" cy="1669966"/>
            </a:xfrm>
          </p:grpSpPr>
          <p:grpSp>
            <p:nvGrpSpPr>
              <p:cNvPr id="282" name="그룹 281"/>
              <p:cNvGrpSpPr/>
              <p:nvPr/>
            </p:nvGrpSpPr>
            <p:grpSpPr>
              <a:xfrm>
                <a:off x="6108189" y="4122640"/>
                <a:ext cx="1460279" cy="1013864"/>
                <a:chOff x="6108189" y="4122640"/>
                <a:chExt cx="1460279" cy="1013864"/>
              </a:xfrm>
            </p:grpSpPr>
            <p:sp>
              <p:nvSpPr>
                <p:cNvPr id="284" name="모서리가 둥근 직사각형 283"/>
                <p:cNvSpPr/>
                <p:nvPr/>
              </p:nvSpPr>
              <p:spPr>
                <a:xfrm rot="900000">
                  <a:off x="6188625" y="4438996"/>
                  <a:ext cx="428306" cy="64628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모서리가 둥근 직사각형 284"/>
                <p:cNvSpPr/>
                <p:nvPr/>
              </p:nvSpPr>
              <p:spPr>
                <a:xfrm rot="900000">
                  <a:off x="7056700" y="4176423"/>
                  <a:ext cx="428306" cy="64628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6" name="직선 연결선 285"/>
                <p:cNvCxnSpPr>
                  <a:stCxn id="292" idx="0"/>
                </p:cNvCxnSpPr>
                <p:nvPr/>
              </p:nvCxnSpPr>
              <p:spPr>
                <a:xfrm>
                  <a:off x="6175721" y="5054542"/>
                  <a:ext cx="306910" cy="8196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/>
                <p:cNvCxnSpPr>
                  <a:endCxn id="292" idx="2"/>
                </p:cNvCxnSpPr>
                <p:nvPr/>
              </p:nvCxnSpPr>
              <p:spPr>
                <a:xfrm flipH="1">
                  <a:off x="6109833" y="4414838"/>
                  <a:ext cx="142560" cy="5419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/>
                <p:cNvCxnSpPr/>
                <p:nvPr/>
              </p:nvCxnSpPr>
              <p:spPr>
                <a:xfrm flipH="1">
                  <a:off x="6246838" y="4122640"/>
                  <a:ext cx="954062" cy="29219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직선 연결선 288"/>
                <p:cNvCxnSpPr>
                  <a:endCxn id="293" idx="0"/>
                </p:cNvCxnSpPr>
                <p:nvPr/>
              </p:nvCxnSpPr>
              <p:spPr>
                <a:xfrm>
                  <a:off x="7193757" y="4123478"/>
                  <a:ext cx="307179" cy="8210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연결선 289"/>
                <p:cNvCxnSpPr/>
                <p:nvPr/>
              </p:nvCxnSpPr>
              <p:spPr>
                <a:xfrm flipH="1">
                  <a:off x="6477497" y="4845509"/>
                  <a:ext cx="953202" cy="28989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직선 연결선 290"/>
                <p:cNvCxnSpPr>
                  <a:stCxn id="293" idx="2"/>
                </p:cNvCxnSpPr>
                <p:nvPr/>
              </p:nvCxnSpPr>
              <p:spPr>
                <a:xfrm flipH="1">
                  <a:off x="7416973" y="4303345"/>
                  <a:ext cx="149851" cy="55414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원호 291"/>
                <p:cNvSpPr/>
                <p:nvPr/>
              </p:nvSpPr>
              <p:spPr>
                <a:xfrm rot="11805959">
                  <a:off x="6108189" y="4890440"/>
                  <a:ext cx="165515" cy="165515"/>
                </a:xfrm>
                <a:prstGeom prst="arc">
                  <a:avLst>
                    <a:gd name="adj1" fmla="val 15830133"/>
                    <a:gd name="adj2" fmla="val 21280453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원호 292"/>
                <p:cNvSpPr/>
                <p:nvPr/>
              </p:nvSpPr>
              <p:spPr>
                <a:xfrm rot="11805959" flipH="1" flipV="1">
                  <a:off x="7402953" y="4204173"/>
                  <a:ext cx="165515" cy="165515"/>
                </a:xfrm>
                <a:prstGeom prst="arc">
                  <a:avLst>
                    <a:gd name="adj1" fmla="val 15830133"/>
                    <a:gd name="adj2" fmla="val 21280453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3" name="직사각형 282"/>
              <p:cNvSpPr/>
              <p:nvPr/>
            </p:nvSpPr>
            <p:spPr>
              <a:xfrm>
                <a:off x="5967962" y="3800849"/>
                <a:ext cx="1703875" cy="1669966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99" name="그룹 398"/>
          <p:cNvGrpSpPr/>
          <p:nvPr/>
        </p:nvGrpSpPr>
        <p:grpSpPr>
          <a:xfrm>
            <a:off x="944574" y="4180160"/>
            <a:ext cx="7187627" cy="1676569"/>
            <a:chOff x="1119097" y="4092890"/>
            <a:chExt cx="7187627" cy="1676569"/>
          </a:xfrm>
        </p:grpSpPr>
        <p:cxnSp>
          <p:nvCxnSpPr>
            <p:cNvPr id="351" name="Straight Connector 8"/>
            <p:cNvCxnSpPr/>
            <p:nvPr/>
          </p:nvCxnSpPr>
          <p:spPr>
            <a:xfrm flipH="1">
              <a:off x="4014698" y="4105590"/>
              <a:ext cx="1" cy="165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TextBox 352"/>
            <p:cNvSpPr txBox="1"/>
            <p:nvPr/>
          </p:nvSpPr>
          <p:spPr>
            <a:xfrm>
              <a:off x="6208284" y="4180959"/>
              <a:ext cx="947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Height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4" name="Straight Connector 72"/>
            <p:cNvCxnSpPr/>
            <p:nvPr/>
          </p:nvCxnSpPr>
          <p:spPr>
            <a:xfrm flipH="1">
              <a:off x="1119097" y="5756927"/>
              <a:ext cx="71876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46"/>
            <p:cNvCxnSpPr/>
            <p:nvPr/>
          </p:nvCxnSpPr>
          <p:spPr>
            <a:xfrm flipH="1">
              <a:off x="1119097" y="5147328"/>
              <a:ext cx="71876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46"/>
            <p:cNvCxnSpPr/>
            <p:nvPr/>
          </p:nvCxnSpPr>
          <p:spPr>
            <a:xfrm flipH="1">
              <a:off x="1119097" y="4600890"/>
              <a:ext cx="71876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1310181" y="4712214"/>
              <a:ext cx="1600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Quadruped</a:t>
              </a:r>
              <a:endPara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8" name="Straight Connector 8"/>
            <p:cNvCxnSpPr/>
            <p:nvPr/>
          </p:nvCxnSpPr>
          <p:spPr>
            <a:xfrm flipH="1">
              <a:off x="5087847" y="4105590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/>
            <p:cNvSpPr txBox="1"/>
            <p:nvPr/>
          </p:nvSpPr>
          <p:spPr>
            <a:xfrm>
              <a:off x="3980835" y="4180958"/>
              <a:ext cx="1095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Payload</a:t>
              </a:r>
            </a:p>
          </p:txBody>
        </p:sp>
        <p:cxnSp>
          <p:nvCxnSpPr>
            <p:cNvPr id="361" name="Straight Connector 8"/>
            <p:cNvCxnSpPr/>
            <p:nvPr/>
          </p:nvCxnSpPr>
          <p:spPr>
            <a:xfrm flipH="1">
              <a:off x="2951983" y="4105590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8"/>
            <p:cNvCxnSpPr/>
            <p:nvPr/>
          </p:nvCxnSpPr>
          <p:spPr>
            <a:xfrm flipH="1">
              <a:off x="6160806" y="4105590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8"/>
            <p:cNvCxnSpPr/>
            <p:nvPr/>
          </p:nvCxnSpPr>
          <p:spPr>
            <a:xfrm flipH="1">
              <a:off x="7233765" y="4092890"/>
              <a:ext cx="1" cy="1676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 flipH="1">
              <a:off x="5119031" y="4183892"/>
              <a:ext cx="1019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Speed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65" name="Straight Connector 8"/>
            <p:cNvCxnSpPr/>
            <p:nvPr/>
          </p:nvCxnSpPr>
          <p:spPr>
            <a:xfrm>
              <a:off x="8306723" y="4092890"/>
              <a:ext cx="1" cy="1676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96"/>
            <p:cNvSpPr/>
            <p:nvPr/>
          </p:nvSpPr>
          <p:spPr>
            <a:xfrm>
              <a:off x="3375481" y="4767191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96"/>
            <p:cNvSpPr/>
            <p:nvPr/>
          </p:nvSpPr>
          <p:spPr>
            <a:xfrm>
              <a:off x="4414334" y="4763544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351351" y="5282851"/>
              <a:ext cx="1473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Biped</a:t>
              </a:r>
              <a:endParaRPr lang="en-US" altLang="ko-KR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7" name="Chord 102"/>
            <p:cNvSpPr/>
            <p:nvPr/>
          </p:nvSpPr>
          <p:spPr>
            <a:xfrm>
              <a:off x="4414334" y="5356232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46"/>
            <p:cNvCxnSpPr/>
            <p:nvPr/>
          </p:nvCxnSpPr>
          <p:spPr>
            <a:xfrm flipH="1">
              <a:off x="1119097" y="4092890"/>
              <a:ext cx="71876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8"/>
            <p:cNvCxnSpPr/>
            <p:nvPr/>
          </p:nvCxnSpPr>
          <p:spPr>
            <a:xfrm flipH="1">
              <a:off x="1123340" y="4105590"/>
              <a:ext cx="1" cy="1663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TextBox 381"/>
            <p:cNvSpPr txBox="1"/>
            <p:nvPr/>
          </p:nvSpPr>
          <p:spPr>
            <a:xfrm flipH="1">
              <a:off x="3111900" y="4183892"/>
              <a:ext cx="845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Stability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Chord 102"/>
            <p:cNvSpPr/>
            <p:nvPr/>
          </p:nvSpPr>
          <p:spPr>
            <a:xfrm>
              <a:off x="3392493" y="5356232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7292308" y="4180959"/>
              <a:ext cx="947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Weight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5" name="Oval 96"/>
            <p:cNvSpPr/>
            <p:nvPr/>
          </p:nvSpPr>
          <p:spPr>
            <a:xfrm>
              <a:off x="7624748" y="4763544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Chord 102"/>
            <p:cNvSpPr/>
            <p:nvPr/>
          </p:nvSpPr>
          <p:spPr>
            <a:xfrm>
              <a:off x="7680243" y="5356232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Chord 102"/>
            <p:cNvSpPr/>
            <p:nvPr/>
          </p:nvSpPr>
          <p:spPr>
            <a:xfrm>
              <a:off x="6648681" y="4761679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96"/>
            <p:cNvSpPr/>
            <p:nvPr/>
          </p:nvSpPr>
          <p:spPr>
            <a:xfrm>
              <a:off x="6630698" y="5351468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96"/>
            <p:cNvSpPr/>
            <p:nvPr/>
          </p:nvSpPr>
          <p:spPr>
            <a:xfrm>
              <a:off x="5485046" y="4767191"/>
              <a:ext cx="228600" cy="228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Chord 102"/>
            <p:cNvSpPr/>
            <p:nvPr/>
          </p:nvSpPr>
          <p:spPr>
            <a:xfrm>
              <a:off x="5485046" y="5356232"/>
              <a:ext cx="228600" cy="228600"/>
            </a:xfrm>
            <a:prstGeom prst="chor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2951983" y="4108798"/>
              <a:ext cx="3219067" cy="4735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타원 396"/>
            <p:cNvSpPr/>
            <p:nvPr/>
          </p:nvSpPr>
          <p:spPr>
            <a:xfrm>
              <a:off x="1225784" y="4631357"/>
              <a:ext cx="1322268" cy="4724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1" name="직사각형 400"/>
          <p:cNvSpPr/>
          <p:nvPr/>
        </p:nvSpPr>
        <p:spPr>
          <a:xfrm>
            <a:off x="648341" y="1630509"/>
            <a:ext cx="5815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Support Polygon: smallest convex set including all contact points</a:t>
            </a:r>
            <a:endParaRPr lang="en-US" altLang="ko-KR" sz="16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0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>
                <a:latin typeface="+mj-ea"/>
              </a:rPr>
              <a:t>1. Background</a:t>
            </a:r>
            <a:endParaRPr lang="ko-KR" altLang="en-US" sz="3000" dirty="0">
              <a:latin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major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challenge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of legged robot </a:t>
            </a:r>
            <a:r>
              <a:rPr lang="en-US" altLang="ko-KR" sz="16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ocomotion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9333" y="2666504"/>
            <a:ext cx="8178982" cy="1310124"/>
            <a:chOff x="339334" y="1334182"/>
            <a:chExt cx="8178982" cy="1310124"/>
          </a:xfrm>
        </p:grpSpPr>
        <p:sp>
          <p:nvSpPr>
            <p:cNvPr id="67" name="직사각형 66"/>
            <p:cNvSpPr/>
            <p:nvPr/>
          </p:nvSpPr>
          <p:spPr>
            <a:xfrm>
              <a:off x="339334" y="1334182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Reactiveness</a:t>
              </a:r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maintaining balance when subjected to disturbance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48341" y="1659421"/>
              <a:ext cx="7869975" cy="984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Large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pushes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Slope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: generates a mild </a:t>
              </a:r>
              <a:r>
                <a:rPr lang="en-US" altLang="ko-KR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slipping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hazard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Rubble pile: full of uneven surface and </a:t>
              </a:r>
              <a:r>
                <a:rPr lang="en-US" altLang="ko-KR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trip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hazards, some of the objects are free to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move</a:t>
              </a:r>
              <a:endParaRPr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39334" y="1339737"/>
            <a:ext cx="7657510" cy="1316782"/>
            <a:chOff x="339334" y="3685799"/>
            <a:chExt cx="7657510" cy="1316782"/>
          </a:xfrm>
        </p:grpSpPr>
        <p:sp>
          <p:nvSpPr>
            <p:cNvPr id="77" name="직사각형 76"/>
            <p:cNvSpPr/>
            <p:nvPr/>
          </p:nvSpPr>
          <p:spPr>
            <a:xfrm>
              <a:off x="339334" y="3685799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Complexity</a:t>
              </a:r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analyzing and predicting full-body behaviors is difficult in legged robots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48341" y="4017696"/>
              <a:ext cx="5879623" cy="984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Under-actuation (high 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number of degrees of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freedom)</a:t>
              </a:r>
              <a:endParaRPr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Dynamically changing constraints from the environment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coordination of a large number of state variables and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actions</a:t>
              </a:r>
              <a:endParaRPr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39333" y="5290080"/>
            <a:ext cx="8909442" cy="663793"/>
            <a:chOff x="339333" y="1334182"/>
            <a:chExt cx="8909442" cy="663793"/>
          </a:xfrm>
        </p:grpSpPr>
        <p:sp>
          <p:nvSpPr>
            <p:cNvPr id="88" name="직사각형 87"/>
            <p:cNvSpPr/>
            <p:nvPr/>
          </p:nvSpPr>
          <p:spPr>
            <a:xfrm>
              <a:off x="339333" y="1334182"/>
              <a:ext cx="89094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Fast and efficient algorithm</a:t>
              </a:r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online 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real-time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calculation is important for certain recovery behaviors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48341" y="1659421"/>
              <a:ext cx="76708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Communication rate is limited in disaster environments such as tunnel or underground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9333" y="4098627"/>
            <a:ext cx="7880741" cy="1000274"/>
            <a:chOff x="339333" y="4885833"/>
            <a:chExt cx="7880741" cy="1000274"/>
          </a:xfrm>
        </p:grpSpPr>
        <p:sp>
          <p:nvSpPr>
            <p:cNvPr id="92" name="직사각형 91"/>
            <p:cNvSpPr/>
            <p:nvPr/>
          </p:nvSpPr>
          <p:spPr>
            <a:xfrm>
              <a:off x="339333" y="4885833"/>
              <a:ext cx="78807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Compliant behavior</a:t>
              </a:r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48341" y="5224387"/>
              <a:ext cx="4564839" cy="661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Interacting with unexpected perturbations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better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Safe </a:t>
              </a:r>
              <a:r>
                <a: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interaction and cooperation with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humans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0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13225</TotalTime>
  <Words>1839</Words>
  <Application>Microsoft Office PowerPoint</Application>
  <PresentationFormat>화면 슬라이드 쇼(4:3)</PresentationFormat>
  <Paragraphs>428</Paragraphs>
  <Slides>25</Slides>
  <Notes>24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HY헤드라인M</vt:lpstr>
      <vt:lpstr>나눔스퀘어</vt:lpstr>
      <vt:lpstr>Arial</vt:lpstr>
      <vt:lpstr>Calibri</vt:lpstr>
      <vt:lpstr>Calibri Light</vt:lpstr>
      <vt:lpstr>Cambria Math</vt:lpstr>
      <vt:lpstr>Centaur</vt:lpstr>
      <vt:lpstr>times</vt:lpstr>
      <vt:lpstr>Times New Roman</vt:lpstr>
      <vt:lpstr>Wingdings</vt:lpstr>
      <vt:lpstr>맑은 고딕</vt:lpstr>
      <vt:lpstr>Office 테마</vt:lpstr>
      <vt:lpstr>A Reactive Online Optimization Based Whole Body Control for Quadruped Locomotion Over Challenging Terrain</vt:lpstr>
      <vt:lpstr>Table of Contents</vt:lpstr>
      <vt:lpstr>1. Background</vt:lpstr>
      <vt:lpstr>1. Background</vt:lpstr>
      <vt:lpstr>1. Background</vt:lpstr>
      <vt:lpstr>1. Background</vt:lpstr>
      <vt:lpstr>1. Background</vt:lpstr>
      <vt:lpstr>1. Background</vt:lpstr>
      <vt:lpstr>1. Background</vt:lpstr>
      <vt:lpstr>1. Background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2. Research Plan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Seungwoo Hong</cp:lastModifiedBy>
  <cp:revision>561</cp:revision>
  <dcterms:created xsi:type="dcterms:W3CDTF">2016-12-02T06:38:51Z</dcterms:created>
  <dcterms:modified xsi:type="dcterms:W3CDTF">2018-10-15T03:46:59Z</dcterms:modified>
</cp:coreProperties>
</file>